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FBB1EE1-E2D2-4BC6-AFB1-99A1CAD051CB}" type="datetimeFigureOut">
              <a:rPr lang="en-US" smtClean="0"/>
              <a:t>8/25/2014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94FBE9-1F6A-4490-85B9-CD75E2D1D0B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B1EE1-E2D2-4BC6-AFB1-99A1CAD051CB}"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FBE9-1F6A-4490-85B9-CD75E2D1D0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394FBE9-1F6A-4490-85B9-CD75E2D1D0B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B1EE1-E2D2-4BC6-AFB1-99A1CAD051CB}"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FBB1EE1-E2D2-4BC6-AFB1-99A1CAD051CB}"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394FBE9-1F6A-4490-85B9-CD75E2D1D0B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FBB1EE1-E2D2-4BC6-AFB1-99A1CAD051CB}" type="datetimeFigureOut">
              <a:rPr lang="en-US" smtClean="0"/>
              <a:t>8/25/2014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94FBE9-1F6A-4490-85B9-CD75E2D1D0B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FBB1EE1-E2D2-4BC6-AFB1-99A1CAD051CB}"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4FBE9-1F6A-4490-85B9-CD75E2D1D0B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FBB1EE1-E2D2-4BC6-AFB1-99A1CAD051CB}" type="datetimeFigureOut">
              <a:rPr lang="en-US" smtClean="0"/>
              <a:t>8/25/2014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394FBE9-1F6A-4490-85B9-CD75E2D1D0B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BB1EE1-E2D2-4BC6-AFB1-99A1CAD051CB}"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394FBE9-1F6A-4490-85B9-CD75E2D1D0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FBB1EE1-E2D2-4BC6-AFB1-99A1CAD051CB}"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94FBE9-1F6A-4490-85B9-CD75E2D1D0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94FBE9-1F6A-4490-85B9-CD75E2D1D0B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FBB1EE1-E2D2-4BC6-AFB1-99A1CAD051CB}" type="datetimeFigureOut">
              <a:rPr lang="en-US" smtClean="0"/>
              <a:t>8/25/2014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394FBE9-1F6A-4490-85B9-CD75E2D1D0B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FBB1EE1-E2D2-4BC6-AFB1-99A1CAD051CB}" type="datetimeFigureOut">
              <a:rPr lang="en-US" smtClean="0"/>
              <a:t>8/25/2014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FBB1EE1-E2D2-4BC6-AFB1-99A1CAD051CB}" type="datetimeFigureOut">
              <a:rPr lang="en-US" smtClean="0"/>
              <a:t>8/25/2014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94FBE9-1F6A-4490-85B9-CD75E2D1D0B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620000" cy="838200"/>
          </a:xfrm>
        </p:spPr>
        <p:txBody>
          <a:bodyPr>
            <a:normAutofit/>
          </a:bodyPr>
          <a:lstStyle/>
          <a:p>
            <a:r>
              <a:rPr lang="en-US" sz="3600" b="1" dirty="0" smtClean="0"/>
              <a:t>DIALOGUE – REVIEW</a:t>
            </a:r>
            <a:endParaRPr lang="en-US" sz="3600" b="1" dirty="0"/>
          </a:p>
        </p:txBody>
      </p:sp>
      <p:sp>
        <p:nvSpPr>
          <p:cNvPr id="2" name="Title 1"/>
          <p:cNvSpPr>
            <a:spLocks noGrp="1"/>
          </p:cNvSpPr>
          <p:nvPr>
            <p:ph type="ctrTitle"/>
          </p:nvPr>
        </p:nvSpPr>
        <p:spPr>
          <a:xfrm>
            <a:off x="228600" y="762000"/>
            <a:ext cx="8763000" cy="838200"/>
          </a:xfrm>
        </p:spPr>
        <p:txBody>
          <a:bodyPr>
            <a:normAutofit/>
          </a:bodyPr>
          <a:lstStyle/>
          <a:p>
            <a:r>
              <a:rPr lang="en-US" sz="4800" b="1" dirty="0" smtClean="0"/>
              <a:t>WRITING WORKSHOP #1</a:t>
            </a:r>
            <a:endParaRPr lang="en-US" sz="4800" b="1" dirty="0"/>
          </a:p>
        </p:txBody>
      </p:sp>
      <p:sp>
        <p:nvSpPr>
          <p:cNvPr id="4" name="TextBox 3"/>
          <p:cNvSpPr txBox="1"/>
          <p:nvPr/>
        </p:nvSpPr>
        <p:spPr>
          <a:xfrm>
            <a:off x="1524000" y="2971800"/>
            <a:ext cx="6096000" cy="3046988"/>
          </a:xfrm>
          <a:prstGeom prst="rect">
            <a:avLst/>
          </a:prstGeom>
          <a:noFill/>
        </p:spPr>
        <p:txBody>
          <a:bodyPr wrap="square" rtlCol="0">
            <a:spAutoFit/>
          </a:bodyPr>
          <a:lstStyle/>
          <a:p>
            <a:pPr algn="ctr"/>
            <a:r>
              <a:rPr lang="en-US" sz="3200" b="1" u="sng" dirty="0" smtClean="0"/>
              <a:t>WORD BANK</a:t>
            </a:r>
          </a:p>
          <a:p>
            <a:pPr marL="285750" indent="-285750">
              <a:buFontTx/>
              <a:buChar char="-"/>
            </a:pPr>
            <a:r>
              <a:rPr lang="en-US" sz="3200" dirty="0" smtClean="0"/>
              <a:t>SPEAKER TAG</a:t>
            </a:r>
          </a:p>
          <a:p>
            <a:pPr marL="285750" indent="-285750">
              <a:buFontTx/>
              <a:buChar char="-"/>
            </a:pPr>
            <a:r>
              <a:rPr lang="en-US" sz="3200" dirty="0" smtClean="0"/>
              <a:t>DESCRIPTIVE SPEAKER TAG</a:t>
            </a:r>
          </a:p>
          <a:p>
            <a:pPr marL="285750" indent="-285750">
              <a:buFontTx/>
              <a:buChar char="-"/>
            </a:pPr>
            <a:r>
              <a:rPr lang="en-US" sz="3200" dirty="0" smtClean="0"/>
              <a:t>DIALOGUE</a:t>
            </a:r>
          </a:p>
          <a:p>
            <a:pPr marL="285750" indent="-285750">
              <a:buFontTx/>
              <a:buChar char="-"/>
            </a:pPr>
            <a:r>
              <a:rPr lang="en-US" sz="3200" dirty="0" smtClean="0"/>
              <a:t>SNAPSHOT</a:t>
            </a:r>
          </a:p>
          <a:p>
            <a:pPr marL="285750" indent="-285750">
              <a:buFontTx/>
              <a:buChar char="-"/>
            </a:pPr>
            <a:r>
              <a:rPr lang="en-US" sz="3200" dirty="0" smtClean="0"/>
              <a:t>THOUGHTSHOT</a:t>
            </a:r>
            <a:endParaRPr lang="en-US" sz="3200" dirty="0"/>
          </a:p>
        </p:txBody>
      </p:sp>
    </p:spTree>
    <p:extLst>
      <p:ext uri="{BB962C8B-B14F-4D97-AF65-F5344CB8AC3E}">
        <p14:creationId xmlns:p14="http://schemas.microsoft.com/office/powerpoint/2010/main" val="50886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509200"/>
          </a:xfrm>
          <a:prstGeom prst="rect">
            <a:avLst/>
          </a:prstGeom>
        </p:spPr>
        <p:txBody>
          <a:bodyPr wrap="square">
            <a:spAutoFit/>
          </a:bodyPr>
          <a:lstStyle/>
          <a:p>
            <a:r>
              <a:rPr lang="en-US" sz="2200" dirty="0"/>
              <a:t>Is this the moment?" Harry asked weakly, and when nothing happened except that Ron and Hermione gripped each other still more firmly and swayed on the spot, he raised his voice. "OI! There's a war going on here!" </a:t>
            </a:r>
            <a:endParaRPr lang="en-US" sz="2200" dirty="0" smtClean="0"/>
          </a:p>
          <a:p>
            <a:r>
              <a:rPr lang="en-US" sz="2200" dirty="0" smtClean="0"/>
              <a:t/>
            </a:r>
            <a:br>
              <a:rPr lang="en-US" sz="2200" dirty="0" smtClean="0"/>
            </a:br>
            <a:r>
              <a:rPr lang="en-US" sz="2200" dirty="0"/>
              <a:t>Ron and Hermione broke apart, their arms still around each other. </a:t>
            </a:r>
            <a:endParaRPr lang="en-US" sz="2200" dirty="0" smtClean="0"/>
          </a:p>
          <a:p>
            <a:r>
              <a:rPr lang="en-US" sz="2200" dirty="0" smtClean="0"/>
              <a:t/>
            </a:r>
            <a:br>
              <a:rPr lang="en-US" sz="2200" dirty="0" smtClean="0"/>
            </a:br>
            <a:r>
              <a:rPr lang="en-US" sz="2200" dirty="0"/>
              <a:t>"I know, mate," said Ron, who looked as though he had recently been hit on the back of the head with a </a:t>
            </a:r>
            <a:r>
              <a:rPr lang="en-US" sz="2200" dirty="0" err="1"/>
              <a:t>Bludger</a:t>
            </a:r>
            <a:r>
              <a:rPr lang="en-US" sz="2200" dirty="0"/>
              <a:t>, "so it's now or never, isn't it?" </a:t>
            </a:r>
            <a:endParaRPr lang="en-US" sz="2200" dirty="0" smtClean="0"/>
          </a:p>
          <a:p>
            <a:r>
              <a:rPr lang="en-US" sz="2200" dirty="0" smtClean="0"/>
              <a:t/>
            </a:r>
            <a:br>
              <a:rPr lang="en-US" sz="2200" dirty="0" smtClean="0"/>
            </a:br>
            <a:r>
              <a:rPr lang="en-US" sz="2200" dirty="0"/>
              <a:t>"Never mind that, what about the </a:t>
            </a:r>
            <a:r>
              <a:rPr lang="en-US" sz="2200" dirty="0" err="1"/>
              <a:t>Horcrux</a:t>
            </a:r>
            <a:r>
              <a:rPr lang="en-US" sz="2200" dirty="0"/>
              <a:t>?" Harry shouted. "</a:t>
            </a:r>
            <a:r>
              <a:rPr lang="en-US" sz="2200" dirty="0" err="1"/>
              <a:t>D'you</a:t>
            </a:r>
            <a:r>
              <a:rPr lang="en-US" sz="2200" dirty="0"/>
              <a:t> think you could just --- just hold it in, until we've got the diadem?" </a:t>
            </a:r>
            <a:endParaRPr lang="en-US" sz="2200" dirty="0" smtClean="0"/>
          </a:p>
          <a:p>
            <a:r>
              <a:rPr lang="en-US" sz="2200" dirty="0" smtClean="0"/>
              <a:t/>
            </a:r>
            <a:br>
              <a:rPr lang="en-US" sz="2200" dirty="0" smtClean="0"/>
            </a:br>
            <a:r>
              <a:rPr lang="en-US" sz="2200" dirty="0"/>
              <a:t>"Yeah --- right --- sorry ---" said Ron, </a:t>
            </a:r>
            <a:r>
              <a:rPr lang="en-US" sz="2200" dirty="0">
                <a:solidFill>
                  <a:srgbClr val="7030A0"/>
                </a:solidFill>
              </a:rPr>
              <a:t>and he and Hermione set about gathering up fangs, both pink in the face</a:t>
            </a:r>
            <a:r>
              <a:rPr lang="en-US" sz="2200" dirty="0" smtClean="0"/>
              <a:t>.</a:t>
            </a:r>
            <a:endParaRPr lang="en-US" sz="2200" dirty="0"/>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(J.K. Rowling; </a:t>
            </a:r>
            <a:r>
              <a:rPr lang="en-US" sz="2700" i="1" dirty="0" smtClean="0"/>
              <a:t>Harry Potter and the Deathly Hallows</a:t>
            </a:r>
            <a:r>
              <a:rPr lang="en-US" sz="2700" dirty="0" smtClean="0"/>
              <a:t>)</a:t>
            </a:r>
            <a:endParaRPr lang="en-US" dirty="0"/>
          </a:p>
        </p:txBody>
      </p:sp>
    </p:spTree>
    <p:extLst>
      <p:ext uri="{BB962C8B-B14F-4D97-AF65-F5344CB8AC3E}">
        <p14:creationId xmlns:p14="http://schemas.microsoft.com/office/powerpoint/2010/main" val="337205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507153"/>
            <a:ext cx="8686800" cy="4893647"/>
          </a:xfrm>
          <a:prstGeom prst="rect">
            <a:avLst/>
          </a:prstGeom>
        </p:spPr>
        <p:txBody>
          <a:bodyPr wrap="square">
            <a:spAutoFit/>
          </a:bodyPr>
          <a:lstStyle/>
          <a:p>
            <a:r>
              <a:rPr lang="en-US" sz="2600" dirty="0"/>
              <a:t>Around the outskirts of the city, cut off from town by the black oval of the river, everything was in darkness. Everyone ugly was in bed by now.</a:t>
            </a:r>
            <a:r>
              <a:rPr lang="en-US" sz="2600" dirty="0" smtClean="0"/>
              <a:t/>
            </a:r>
            <a:br>
              <a:rPr lang="en-US" sz="2600" dirty="0" smtClean="0"/>
            </a:br>
            <a:r>
              <a:rPr lang="en-US" sz="2600" dirty="0" smtClean="0"/>
              <a:t/>
            </a:r>
            <a:br>
              <a:rPr lang="en-US" sz="2600" dirty="0" smtClean="0"/>
            </a:br>
            <a:r>
              <a:rPr lang="en-US" sz="2600" dirty="0"/>
              <a:t>Tally took off her interface ring and said, "Good night."</a:t>
            </a:r>
            <a:r>
              <a:rPr lang="en-US" sz="2600" dirty="0" smtClean="0"/>
              <a:t/>
            </a:r>
            <a:br>
              <a:rPr lang="en-US" sz="2600" dirty="0" smtClean="0"/>
            </a:br>
            <a:r>
              <a:rPr lang="en-US" sz="2600" dirty="0" smtClean="0"/>
              <a:t/>
            </a:r>
            <a:br>
              <a:rPr lang="en-US" sz="2600" dirty="0" smtClean="0"/>
            </a:br>
            <a:r>
              <a:rPr lang="en-US" sz="2600" dirty="0">
                <a:solidFill>
                  <a:srgbClr val="7030A0"/>
                </a:solidFill>
              </a:rPr>
              <a:t>"Sweet dreams, Tally," </a:t>
            </a:r>
            <a:r>
              <a:rPr lang="en-US" sz="2600" dirty="0"/>
              <a:t>said the room.</a:t>
            </a:r>
            <a:r>
              <a:rPr lang="en-US" sz="2600" dirty="0" smtClean="0"/>
              <a:t/>
            </a:r>
            <a:br>
              <a:rPr lang="en-US" sz="2600" dirty="0" smtClean="0"/>
            </a:br>
            <a:r>
              <a:rPr lang="en-US" sz="2600" dirty="0" smtClean="0"/>
              <a:t/>
            </a:r>
            <a:br>
              <a:rPr lang="en-US" sz="2600" dirty="0" smtClean="0"/>
            </a:br>
            <a:r>
              <a:rPr lang="en-US" sz="2600" dirty="0"/>
              <a:t>She chewed up a toothbrush pill, punched her pillows, and shoved an old portable heater -- one that produced about as much warmth as a sleeping, Tally-size human being -- under the covers.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(Scott </a:t>
            </a:r>
            <a:r>
              <a:rPr lang="en-US" sz="2700" dirty="0" err="1" smtClean="0"/>
              <a:t>Westerfeld</a:t>
            </a:r>
            <a:r>
              <a:rPr lang="en-US" sz="2700" dirty="0" smtClean="0"/>
              <a:t>; </a:t>
            </a:r>
            <a:r>
              <a:rPr lang="en-US" sz="2700" i="1" dirty="0" err="1" smtClean="0"/>
              <a:t>Uglies</a:t>
            </a:r>
            <a:r>
              <a:rPr lang="en-US" sz="2700" dirty="0" smtClean="0"/>
              <a:t>)</a:t>
            </a:r>
            <a:endParaRPr lang="en-US" dirty="0"/>
          </a:p>
        </p:txBody>
      </p:sp>
    </p:spTree>
    <p:extLst>
      <p:ext uri="{BB962C8B-B14F-4D97-AF65-F5344CB8AC3E}">
        <p14:creationId xmlns:p14="http://schemas.microsoft.com/office/powerpoint/2010/main" val="287574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304800"/>
            <a:ext cx="8534400" cy="758952"/>
          </a:xfrm>
        </p:spPr>
        <p:txBody>
          <a:bodyPr>
            <a:normAutofit fontScale="90000"/>
          </a:bodyPr>
          <a:lstStyle/>
          <a:p>
            <a:r>
              <a:rPr lang="en-US" dirty="0" smtClean="0"/>
              <a:t>WHAT IS IT?</a:t>
            </a:r>
            <a:br>
              <a:rPr lang="en-US" dirty="0" smtClean="0"/>
            </a:br>
            <a:r>
              <a:rPr lang="en-US" sz="2700" dirty="0" smtClean="0"/>
              <a:t>(John Green; </a:t>
            </a:r>
            <a:r>
              <a:rPr lang="en-US" sz="2700" i="1" dirty="0" smtClean="0"/>
              <a:t>The Fault in Our Stars</a:t>
            </a:r>
            <a:r>
              <a:rPr lang="en-US" sz="2700" dirty="0" smtClean="0"/>
              <a:t>)</a:t>
            </a:r>
            <a:endParaRPr lang="en-US" dirty="0"/>
          </a:p>
        </p:txBody>
      </p:sp>
      <p:sp>
        <p:nvSpPr>
          <p:cNvPr id="7" name="Rectangle 6"/>
          <p:cNvSpPr/>
          <p:nvPr/>
        </p:nvSpPr>
        <p:spPr>
          <a:xfrm>
            <a:off x="609600" y="1752600"/>
            <a:ext cx="8077200" cy="3970318"/>
          </a:xfrm>
          <a:prstGeom prst="rect">
            <a:avLst/>
          </a:prstGeom>
        </p:spPr>
        <p:txBody>
          <a:bodyPr wrap="square">
            <a:spAutoFit/>
          </a:bodyPr>
          <a:lstStyle/>
          <a:p>
            <a:pPr>
              <a:lnSpc>
                <a:spcPct val="150000"/>
              </a:lnSpc>
            </a:pPr>
            <a:r>
              <a:rPr lang="en-US" sz="2400" dirty="0"/>
              <a:t>"My fears?"</a:t>
            </a:r>
          </a:p>
          <a:p>
            <a:pPr>
              <a:lnSpc>
                <a:spcPct val="150000"/>
              </a:lnSpc>
            </a:pPr>
            <a:r>
              <a:rPr lang="en-US" sz="2400" dirty="0"/>
              <a:t>"Yes."</a:t>
            </a:r>
          </a:p>
          <a:p>
            <a:pPr>
              <a:lnSpc>
                <a:spcPct val="150000"/>
              </a:lnSpc>
            </a:pPr>
            <a:r>
              <a:rPr lang="en-US" sz="2400" dirty="0"/>
              <a:t>"I fear oblivion," he said without a moment's pause. "I fear it like the proverbial blind man who's afraid of the dark."</a:t>
            </a:r>
          </a:p>
          <a:p>
            <a:pPr>
              <a:lnSpc>
                <a:spcPct val="150000"/>
              </a:lnSpc>
            </a:pPr>
            <a:r>
              <a:rPr lang="en-US" sz="2400" dirty="0"/>
              <a:t>"Too soon," Isaac said, </a:t>
            </a:r>
            <a:r>
              <a:rPr lang="en-US" sz="2400" dirty="0">
                <a:solidFill>
                  <a:srgbClr val="7030A0"/>
                </a:solidFill>
              </a:rPr>
              <a:t>cracking a smile</a:t>
            </a:r>
            <a:r>
              <a:rPr lang="en-US" sz="2400" dirty="0"/>
              <a:t>.</a:t>
            </a:r>
          </a:p>
          <a:p>
            <a:pPr>
              <a:lnSpc>
                <a:spcPct val="150000"/>
              </a:lnSpc>
            </a:pPr>
            <a:r>
              <a:rPr lang="en-US" sz="2400" dirty="0"/>
              <a:t>"Was that insensitive?" Augustus asked. "I can be pretty blind to other people's feelings."</a:t>
            </a:r>
          </a:p>
        </p:txBody>
      </p:sp>
    </p:spTree>
    <p:extLst>
      <p:ext uri="{BB962C8B-B14F-4D97-AF65-F5344CB8AC3E}">
        <p14:creationId xmlns:p14="http://schemas.microsoft.com/office/powerpoint/2010/main" val="336740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295400"/>
            <a:ext cx="8686800" cy="5078313"/>
          </a:xfrm>
          <a:prstGeom prst="rect">
            <a:avLst/>
          </a:prstGeom>
        </p:spPr>
        <p:txBody>
          <a:bodyPr wrap="square">
            <a:spAutoFit/>
          </a:bodyPr>
          <a:lstStyle/>
          <a:p>
            <a:r>
              <a:rPr lang="en-US" dirty="0"/>
              <a:t>"Are you meditating</a:t>
            </a:r>
            <a:r>
              <a:rPr lang="en-US" dirty="0" smtClean="0"/>
              <a:t>?“</a:t>
            </a:r>
          </a:p>
          <a:p>
            <a:endParaRPr lang="en-US" dirty="0"/>
          </a:p>
          <a:p>
            <a:r>
              <a:rPr lang="en-US" dirty="0"/>
              <a:t>I opened my eyes, astonished at the voice. "Mom? What are you doing here</a:t>
            </a:r>
            <a:r>
              <a:rPr lang="en-US" dirty="0" smtClean="0"/>
              <a:t>?“</a:t>
            </a:r>
          </a:p>
          <a:p>
            <a:endParaRPr lang="en-US" dirty="0"/>
          </a:p>
          <a:p>
            <a:r>
              <a:rPr lang="en-US" dirty="0"/>
              <a:t>My mother, Janine Hathaway, stood in front of me. She was just a few inches shorter than me but had enough fight in her for someone twice my size. The dangerous look on her tanned face dared anyone to bring on a challenge. She gave me a wry smile and put one hand on her hip</a:t>
            </a:r>
            <a:r>
              <a:rPr lang="en-US" dirty="0" smtClean="0"/>
              <a:t>.</a:t>
            </a:r>
          </a:p>
          <a:p>
            <a:endParaRPr lang="en-US" dirty="0"/>
          </a:p>
          <a:p>
            <a:r>
              <a:rPr lang="en-US" dirty="0"/>
              <a:t>"Did you honestly think I wouldn't come to watch you</a:t>
            </a:r>
            <a:r>
              <a:rPr lang="en-US" dirty="0" smtClean="0"/>
              <a:t>?“</a:t>
            </a:r>
          </a:p>
          <a:p>
            <a:endParaRPr lang="en-US" dirty="0"/>
          </a:p>
          <a:p>
            <a:r>
              <a:rPr lang="en-US" dirty="0"/>
              <a:t>"I don't know," I admitted, </a:t>
            </a:r>
            <a:r>
              <a:rPr lang="en-US" dirty="0">
                <a:solidFill>
                  <a:srgbClr val="7030A0"/>
                </a:solidFill>
              </a:rPr>
              <a:t>feeling kind of guilty for doubting her</a:t>
            </a:r>
            <a:r>
              <a:rPr lang="en-US" dirty="0"/>
              <a:t>. She and I hadn't had much contact over the years, and it was only recent events–most of them bad–that had begun to reestablish our connection. Most of the time, I still didn't know how to feel about her. I oscillated between a little girl's need for her absent mother and a teenager's resentment over abandonment. I also wasn't entirely sure if I'd forgiven her for the time she "accidentally" punched me in a mock fight. "I figured you'd have, you know, more important things to do."</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a:t>
            </a:r>
            <a:r>
              <a:rPr lang="en-US" sz="2700" dirty="0" err="1" smtClean="0"/>
              <a:t>Richelle</a:t>
            </a:r>
            <a:r>
              <a:rPr lang="en-US" sz="2700" dirty="0" smtClean="0"/>
              <a:t> Mead; </a:t>
            </a:r>
            <a:r>
              <a:rPr lang="en-US" sz="2700" i="1" dirty="0" smtClean="0"/>
              <a:t>Spirit Bound</a:t>
            </a:r>
            <a:r>
              <a:rPr lang="en-US" sz="2700" dirty="0" smtClean="0"/>
              <a:t>)</a:t>
            </a:r>
            <a:endParaRPr lang="en-US" dirty="0"/>
          </a:p>
        </p:txBody>
      </p:sp>
    </p:spTree>
    <p:extLst>
      <p:ext uri="{BB962C8B-B14F-4D97-AF65-F5344CB8AC3E}">
        <p14:creationId xmlns:p14="http://schemas.microsoft.com/office/powerpoint/2010/main" val="3603450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612642"/>
            <a:ext cx="8686800" cy="4401205"/>
          </a:xfrm>
          <a:prstGeom prst="rect">
            <a:avLst/>
          </a:prstGeom>
        </p:spPr>
        <p:txBody>
          <a:bodyPr wrap="square">
            <a:spAutoFit/>
          </a:bodyPr>
          <a:lstStyle/>
          <a:p>
            <a:r>
              <a:rPr lang="en-US" sz="2800" dirty="0"/>
              <a:t>“So much for going back to sleep,” </a:t>
            </a:r>
            <a:r>
              <a:rPr lang="en-US" sz="2800" dirty="0">
                <a:solidFill>
                  <a:srgbClr val="7030A0"/>
                </a:solidFill>
              </a:rPr>
              <a:t>Mom yells over Teddy’s noise.</a:t>
            </a:r>
            <a:r>
              <a:rPr lang="en-US" sz="2800" dirty="0" smtClean="0"/>
              <a:t/>
            </a:r>
            <a:br>
              <a:rPr lang="en-US" sz="2800" dirty="0" smtClean="0"/>
            </a:br>
            <a:r>
              <a:rPr lang="en-US" sz="2800" dirty="0" smtClean="0"/>
              <a:t/>
            </a:r>
            <a:br>
              <a:rPr lang="en-US" sz="2800" dirty="0" smtClean="0"/>
            </a:br>
            <a:r>
              <a:rPr lang="en-US" sz="2800" dirty="0"/>
              <a:t>“What do you know, the snow’s already melting.” Dad says, puffing on his pipe. I go to the back door and peek outside. A patch of sunlight has broken through the clouds, and I can hear the hiss of the ice melting. I close the door and go back to the table.</a:t>
            </a:r>
            <a:r>
              <a:rPr lang="en-US" sz="2800" dirty="0" smtClean="0"/>
              <a:t/>
            </a:r>
            <a:br>
              <a:rPr lang="en-US" sz="2800" dirty="0" smtClean="0"/>
            </a:br>
            <a:r>
              <a:rPr lang="en-US" sz="2800" dirty="0" smtClean="0"/>
              <a:t/>
            </a:r>
            <a:br>
              <a:rPr lang="en-US" sz="2800" dirty="0" smtClean="0"/>
            </a:br>
            <a:r>
              <a:rPr lang="en-US" sz="2800" dirty="0"/>
              <a:t>“I think the county overreacted,” I </a:t>
            </a:r>
            <a:r>
              <a:rPr lang="en-US" sz="2800" dirty="0" smtClean="0"/>
              <a:t>say.</a:t>
            </a:r>
            <a:endParaRPr lang="en-US" sz="2800" dirty="0"/>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(Gale Forman; </a:t>
            </a:r>
            <a:r>
              <a:rPr lang="en-US" sz="2700" i="1" dirty="0" smtClean="0"/>
              <a:t>If I Stay</a:t>
            </a:r>
            <a:r>
              <a:rPr lang="en-US" sz="2700" dirty="0" smtClean="0"/>
              <a:t>)</a:t>
            </a:r>
            <a:endParaRPr lang="en-US" dirty="0"/>
          </a:p>
        </p:txBody>
      </p:sp>
    </p:spTree>
    <p:extLst>
      <p:ext uri="{BB962C8B-B14F-4D97-AF65-F5344CB8AC3E}">
        <p14:creationId xmlns:p14="http://schemas.microsoft.com/office/powerpoint/2010/main" val="44748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62979"/>
          </a:xfrm>
          <a:prstGeom prst="rect">
            <a:avLst/>
          </a:prstGeom>
        </p:spPr>
        <p:txBody>
          <a:bodyPr wrap="square">
            <a:spAutoFit/>
          </a:bodyPr>
          <a:lstStyle/>
          <a:p>
            <a:r>
              <a:rPr lang="en-US" sz="2400" dirty="0"/>
              <a:t>"You're Isabella Swan, aren't you?" He looked like the overly helpful, chess club type.</a:t>
            </a:r>
            <a:r>
              <a:rPr lang="en-US" sz="2400" dirty="0" smtClean="0"/>
              <a:t/>
            </a:r>
            <a:br>
              <a:rPr lang="en-US" sz="2400" dirty="0" smtClean="0"/>
            </a:br>
            <a:r>
              <a:rPr lang="en-US" sz="2400" dirty="0" smtClean="0"/>
              <a:t/>
            </a:r>
            <a:br>
              <a:rPr lang="en-US" sz="2400" dirty="0" smtClean="0"/>
            </a:br>
            <a:r>
              <a:rPr lang="en-US" sz="2400" dirty="0"/>
              <a:t>"Bella," </a:t>
            </a:r>
            <a:r>
              <a:rPr lang="en-US" sz="2400" dirty="0">
                <a:solidFill>
                  <a:srgbClr val="7030A0"/>
                </a:solidFill>
              </a:rPr>
              <a:t>I corrected</a:t>
            </a:r>
            <a:r>
              <a:rPr lang="en-US" sz="2400" dirty="0"/>
              <a:t>. Everyone within a three-seat radius turned to look at me.</a:t>
            </a:r>
            <a:r>
              <a:rPr lang="en-US" sz="2400" dirty="0" smtClean="0"/>
              <a:t/>
            </a:r>
            <a:br>
              <a:rPr lang="en-US" sz="2400" dirty="0" smtClean="0"/>
            </a:br>
            <a:r>
              <a:rPr lang="en-US" sz="2400" dirty="0" smtClean="0"/>
              <a:t/>
            </a:r>
            <a:br>
              <a:rPr lang="en-US" sz="2400" dirty="0" smtClean="0"/>
            </a:br>
            <a:r>
              <a:rPr lang="en-US" sz="2400" dirty="0"/>
              <a:t>"Where's your next class?" he asked.</a:t>
            </a:r>
            <a:r>
              <a:rPr lang="en-US" sz="2400" dirty="0" smtClean="0"/>
              <a:t/>
            </a:r>
            <a:br>
              <a:rPr lang="en-US" sz="2400" dirty="0" smtClean="0"/>
            </a:br>
            <a:r>
              <a:rPr lang="en-US" sz="2400" dirty="0" smtClean="0"/>
              <a:t/>
            </a:r>
            <a:br>
              <a:rPr lang="en-US" sz="2400" dirty="0" smtClean="0"/>
            </a:br>
            <a:r>
              <a:rPr lang="en-US" sz="2400" dirty="0"/>
              <a:t>I had to check in my bag. "Um, Government, with Jefferson, in building six</a:t>
            </a:r>
            <a:r>
              <a:rPr lang="en-US" sz="2400" dirty="0" smtClean="0"/>
              <a:t>."</a:t>
            </a:r>
            <a:br>
              <a:rPr lang="en-US" sz="2400" dirty="0" smtClean="0"/>
            </a:br>
            <a:r>
              <a:rPr lang="en-US" sz="2400" dirty="0" smtClean="0"/>
              <a:t/>
            </a:r>
            <a:br>
              <a:rPr lang="en-US" sz="2400" dirty="0" smtClean="0"/>
            </a:br>
            <a:r>
              <a:rPr lang="en-US" sz="2400" dirty="0"/>
              <a:t>"I'm headed toward building four, I could show you the way...." Definitely over- helpful. "I'm Eric," he added. I smiled tentatively. "Thanks."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(Stephanie Meyer; </a:t>
            </a:r>
            <a:r>
              <a:rPr lang="en-US" sz="2700" i="1" dirty="0" smtClean="0"/>
              <a:t>Twilight</a:t>
            </a:r>
            <a:r>
              <a:rPr lang="en-US" sz="2700" dirty="0" smtClean="0"/>
              <a:t>)</a:t>
            </a:r>
            <a:endParaRPr lang="en-US" dirty="0"/>
          </a:p>
        </p:txBody>
      </p:sp>
    </p:spTree>
    <p:extLst>
      <p:ext uri="{BB962C8B-B14F-4D97-AF65-F5344CB8AC3E}">
        <p14:creationId xmlns:p14="http://schemas.microsoft.com/office/powerpoint/2010/main" val="2301390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62979"/>
          </a:xfrm>
          <a:prstGeom prst="rect">
            <a:avLst/>
          </a:prstGeom>
        </p:spPr>
        <p:txBody>
          <a:bodyPr wrap="square">
            <a:spAutoFit/>
          </a:bodyPr>
          <a:lstStyle/>
          <a:p>
            <a:r>
              <a:rPr lang="en-US" sz="2400" dirty="0"/>
              <a:t>"So," he said. "You still haven't told me if there are any others of your kind with you</a:t>
            </a:r>
            <a:r>
              <a:rPr lang="en-US" sz="2400" dirty="0" smtClean="0"/>
              <a:t>.“</a:t>
            </a:r>
          </a:p>
          <a:p>
            <a:endParaRPr lang="en-US" sz="2400" dirty="0"/>
          </a:p>
          <a:p>
            <a:r>
              <a:rPr lang="en-US" sz="2400" i="1" dirty="0"/>
              <a:t>Your kind?</a:t>
            </a:r>
            <a:r>
              <a:rPr lang="en-US" sz="2400" dirty="0"/>
              <a:t> Clary wondered what he was talking about. Maybe she'd stumbled into some kind of gang war</a:t>
            </a:r>
            <a:r>
              <a:rPr lang="en-US" sz="2400" dirty="0" smtClean="0"/>
              <a:t>.</a:t>
            </a:r>
          </a:p>
          <a:p>
            <a:endParaRPr lang="en-US" sz="2400" dirty="0"/>
          </a:p>
          <a:p>
            <a:r>
              <a:rPr lang="en-US" sz="2400" dirty="0"/>
              <a:t>"I don't know what you're talking about." The blue-haired boy's tone was pained but surly</a:t>
            </a:r>
            <a:r>
              <a:rPr lang="en-US" sz="2400" dirty="0" smtClean="0"/>
              <a:t>.</a:t>
            </a:r>
          </a:p>
          <a:p>
            <a:endParaRPr lang="en-US" sz="2400" dirty="0"/>
          </a:p>
          <a:p>
            <a:r>
              <a:rPr lang="en-US" sz="2400" dirty="0"/>
              <a:t>"He means other demons," said the dark-haired boy, speaking for the first time. "You do know what a demon is, don't you</a:t>
            </a:r>
            <a:r>
              <a:rPr lang="en-US" sz="2400" dirty="0" smtClean="0"/>
              <a:t>?“</a:t>
            </a:r>
          </a:p>
          <a:p>
            <a:endParaRPr lang="en-US" sz="2400" dirty="0"/>
          </a:p>
          <a:p>
            <a:r>
              <a:rPr lang="en-US" sz="2400" dirty="0">
                <a:solidFill>
                  <a:srgbClr val="7030A0"/>
                </a:solidFill>
              </a:rPr>
              <a:t>The boy tied to the pillar turned his face away, his mouth working.</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(Cassandra Clare; </a:t>
            </a:r>
            <a:r>
              <a:rPr lang="en-US" sz="2700" i="1" dirty="0" smtClean="0"/>
              <a:t>City of Bones</a:t>
            </a:r>
            <a:r>
              <a:rPr lang="en-US" sz="2700" dirty="0" smtClean="0"/>
              <a:t>)</a:t>
            </a:r>
            <a:endParaRPr lang="en-US" dirty="0"/>
          </a:p>
        </p:txBody>
      </p:sp>
    </p:spTree>
    <p:extLst>
      <p:ext uri="{BB962C8B-B14F-4D97-AF65-F5344CB8AC3E}">
        <p14:creationId xmlns:p14="http://schemas.microsoft.com/office/powerpoint/2010/main" val="1337613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93757"/>
          </a:xfrm>
          <a:prstGeom prst="rect">
            <a:avLst/>
          </a:prstGeom>
        </p:spPr>
        <p:txBody>
          <a:bodyPr wrap="square">
            <a:spAutoFit/>
          </a:bodyPr>
          <a:lstStyle/>
          <a:p>
            <a:pPr fontAlgn="base"/>
            <a:r>
              <a:rPr lang="en-US" sz="2600" dirty="0"/>
              <a:t>“How about we call it a draw?” he said. “I can’t kill you. You can’t kill me. If you’re Medusa’s sisters—like the Medusa who turned people to stone—shouldn’t I be petrified by now</a:t>
            </a:r>
            <a:r>
              <a:rPr lang="en-US" sz="2600" dirty="0" smtClean="0"/>
              <a:t>?”</a:t>
            </a:r>
          </a:p>
          <a:p>
            <a:pPr fontAlgn="base"/>
            <a:endParaRPr lang="en-US" sz="2600" dirty="0"/>
          </a:p>
          <a:p>
            <a:pPr fontAlgn="base"/>
            <a:r>
              <a:rPr lang="en-US" sz="2600" dirty="0"/>
              <a:t>“Heroes!” </a:t>
            </a:r>
            <a:r>
              <a:rPr lang="en-US" sz="2600" dirty="0">
                <a:solidFill>
                  <a:srgbClr val="7030A0"/>
                </a:solidFill>
              </a:rPr>
              <a:t>Euryale said with disgust</a:t>
            </a:r>
            <a:r>
              <a:rPr lang="en-US" sz="2600" dirty="0"/>
              <a:t>. “They always bring that up, just like our mother! ‘Why can’t you turn people to stone? Your sister can turn people to stone.’ Well, I’m sorry to disappoint you, boy! That was Medusa’s curse alone. She was the most hideous one in the family. She got all the luck</a:t>
            </a:r>
            <a:r>
              <a:rPr lang="en-US" sz="2600" dirty="0" smtClean="0"/>
              <a:t>!”</a:t>
            </a:r>
          </a:p>
          <a:p>
            <a:pPr fontAlgn="base"/>
            <a:endParaRPr lang="en-US" sz="2600" dirty="0"/>
          </a:p>
          <a:p>
            <a:pPr fontAlgn="base"/>
            <a:r>
              <a:rPr lang="en-US" sz="2600" dirty="0" err="1"/>
              <a:t>Stheno</a:t>
            </a:r>
            <a:r>
              <a:rPr lang="en-US" sz="2600" dirty="0"/>
              <a:t> looked hurt. “Mother said I was the most hideous.”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(Rick Riordan; </a:t>
            </a:r>
            <a:r>
              <a:rPr lang="en-US" sz="2700" i="1" dirty="0" smtClean="0"/>
              <a:t>The Son of Neptune</a:t>
            </a:r>
            <a:r>
              <a:rPr lang="en-US" sz="2700" dirty="0" smtClean="0"/>
              <a:t>)</a:t>
            </a:r>
            <a:endParaRPr lang="en-US" dirty="0"/>
          </a:p>
        </p:txBody>
      </p:sp>
    </p:spTree>
    <p:extLst>
      <p:ext uri="{BB962C8B-B14F-4D97-AF65-F5344CB8AC3E}">
        <p14:creationId xmlns:p14="http://schemas.microsoft.com/office/powerpoint/2010/main" val="2351441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632311"/>
          </a:xfrm>
          <a:prstGeom prst="rect">
            <a:avLst/>
          </a:prstGeom>
        </p:spPr>
        <p:txBody>
          <a:bodyPr wrap="square">
            <a:spAutoFit/>
          </a:bodyPr>
          <a:lstStyle/>
          <a:p>
            <a:r>
              <a:rPr lang="en-US" sz="2400" dirty="0"/>
              <a:t>Something changed hands; </a:t>
            </a:r>
            <a:r>
              <a:rPr lang="en-US" sz="2400" dirty="0">
                <a:solidFill>
                  <a:srgbClr val="7030A0"/>
                </a:solidFill>
              </a:rPr>
              <a:t>Ender could not see</a:t>
            </a:r>
            <a:r>
              <a:rPr lang="en-US" sz="2400" dirty="0"/>
              <a:t>. He lurched to one side and fell off the examining table. </a:t>
            </a:r>
            <a:endParaRPr lang="en-US" sz="2400" dirty="0" smtClean="0"/>
          </a:p>
          <a:p>
            <a:endParaRPr lang="en-US" sz="2400" dirty="0"/>
          </a:p>
          <a:p>
            <a:r>
              <a:rPr lang="en-US" sz="2400" dirty="0" smtClean="0"/>
              <a:t>"</a:t>
            </a:r>
            <a:r>
              <a:rPr lang="en-US" sz="2400" dirty="0"/>
              <a:t>Catch him!" cried the nurse</a:t>
            </a:r>
            <a:r>
              <a:rPr lang="en-US" sz="2400" dirty="0" smtClean="0"/>
              <a:t>.</a:t>
            </a:r>
          </a:p>
          <a:p>
            <a:endParaRPr lang="en-US" sz="2400" dirty="0"/>
          </a:p>
          <a:p>
            <a:r>
              <a:rPr lang="en-US" sz="2400" dirty="0"/>
              <a:t>"Just hold him </a:t>
            </a:r>
            <a:r>
              <a:rPr lang="en-US" sz="2400" dirty="0" smtClean="0"/>
              <a:t>steady—”</a:t>
            </a:r>
          </a:p>
          <a:p>
            <a:endParaRPr lang="en-US" sz="2400" dirty="0"/>
          </a:p>
          <a:p>
            <a:r>
              <a:rPr lang="en-US" sz="2400" dirty="0"/>
              <a:t>"You hold him, doctor, he's too strong for </a:t>
            </a:r>
            <a:r>
              <a:rPr lang="en-US" sz="2400" dirty="0" smtClean="0"/>
              <a:t>me—”</a:t>
            </a:r>
          </a:p>
          <a:p>
            <a:endParaRPr lang="en-US" sz="2400" dirty="0"/>
          </a:p>
          <a:p>
            <a:r>
              <a:rPr lang="en-US" sz="2400" dirty="0"/>
              <a:t>"Not the whole thing! You'll stop his </a:t>
            </a:r>
            <a:r>
              <a:rPr lang="en-US" sz="2400" dirty="0" smtClean="0"/>
              <a:t>heart—”</a:t>
            </a:r>
          </a:p>
          <a:p>
            <a:endParaRPr lang="en-US" sz="2400" dirty="0"/>
          </a:p>
          <a:p>
            <a:r>
              <a:rPr lang="en-US" sz="2400" dirty="0"/>
              <a:t>Ender felt a needle enter his back just above the neck of his shirt. It burned, but wherever in him the fire spread, his muscles gradually unclenched. Now he could cry for the fear and pain of it.</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(Orson Scott Card; </a:t>
            </a:r>
            <a:r>
              <a:rPr lang="en-US" sz="2700" i="1" dirty="0" smtClean="0"/>
              <a:t>Ender’s Game</a:t>
            </a:r>
            <a:r>
              <a:rPr lang="en-US" sz="2700" dirty="0" smtClean="0"/>
              <a:t>)</a:t>
            </a:r>
            <a:endParaRPr lang="en-US" dirty="0"/>
          </a:p>
        </p:txBody>
      </p:sp>
    </p:spTree>
    <p:extLst>
      <p:ext uri="{BB962C8B-B14F-4D97-AF65-F5344CB8AC3E}">
        <p14:creationId xmlns:p14="http://schemas.microsoft.com/office/powerpoint/2010/main" val="3019392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016758"/>
          </a:xfrm>
          <a:prstGeom prst="rect">
            <a:avLst/>
          </a:prstGeom>
        </p:spPr>
        <p:txBody>
          <a:bodyPr wrap="square">
            <a:spAutoFit/>
          </a:bodyPr>
          <a:lstStyle/>
          <a:p>
            <a:r>
              <a:rPr lang="en-US" sz="3200" dirty="0"/>
              <a:t>Where I want to start telling is the day I left </a:t>
            </a:r>
            <a:r>
              <a:rPr lang="en-US" sz="3200" dirty="0" err="1"/>
              <a:t>Pencey</a:t>
            </a:r>
            <a:r>
              <a:rPr lang="en-US" sz="3200" dirty="0"/>
              <a:t> Prep. </a:t>
            </a:r>
            <a:r>
              <a:rPr lang="en-US" sz="3200" dirty="0" err="1"/>
              <a:t>Pencey</a:t>
            </a:r>
            <a:r>
              <a:rPr lang="en-US" sz="3200" dirty="0"/>
              <a:t> Prep is this school that's in </a:t>
            </a:r>
            <a:r>
              <a:rPr lang="en-US" sz="3200" dirty="0" err="1"/>
              <a:t>Agerstown</a:t>
            </a:r>
            <a:r>
              <a:rPr lang="en-US" sz="3200" dirty="0"/>
              <a:t>, Pennsylvania. You probably heard of it. You've probably seen the ads, anyway. They advertise in about a thousand magazines, always showing some hot-shot guy on a horse jumping over a fence. Like as if all you ever did at </a:t>
            </a:r>
            <a:r>
              <a:rPr lang="en-US" sz="3200" dirty="0" err="1"/>
              <a:t>Pencey</a:t>
            </a:r>
            <a:r>
              <a:rPr lang="en-US" sz="3200" dirty="0"/>
              <a:t> was play polo all the time. </a:t>
            </a:r>
            <a:r>
              <a:rPr lang="en-US" sz="3200" dirty="0">
                <a:solidFill>
                  <a:srgbClr val="7030A0"/>
                </a:solidFill>
              </a:rPr>
              <a:t>I never even once saw a horse anywhere near the place.</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(J.D. Salinger; </a:t>
            </a:r>
            <a:r>
              <a:rPr lang="en-US" sz="2700" i="1" dirty="0" smtClean="0"/>
              <a:t>The Catcher in the Rye</a:t>
            </a:r>
            <a:r>
              <a:rPr lang="en-US" sz="2700" dirty="0" smtClean="0"/>
              <a:t>)</a:t>
            </a:r>
            <a:endParaRPr lang="en-US" dirty="0"/>
          </a:p>
        </p:txBody>
      </p:sp>
    </p:spTree>
    <p:extLst>
      <p:ext uri="{BB962C8B-B14F-4D97-AF65-F5344CB8AC3E}">
        <p14:creationId xmlns:p14="http://schemas.microsoft.com/office/powerpoint/2010/main" val="131358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304800"/>
            <a:ext cx="8534400" cy="758952"/>
          </a:xfrm>
        </p:spPr>
        <p:txBody>
          <a:bodyPr>
            <a:normAutofit fontScale="90000"/>
          </a:bodyPr>
          <a:lstStyle/>
          <a:p>
            <a:r>
              <a:rPr lang="en-US" dirty="0" smtClean="0"/>
              <a:t>WHAT IS IT?</a:t>
            </a:r>
            <a:br>
              <a:rPr lang="en-US" dirty="0" smtClean="0"/>
            </a:br>
            <a:r>
              <a:rPr lang="en-US" sz="2700" dirty="0" smtClean="0"/>
              <a:t>(John Green; </a:t>
            </a:r>
            <a:r>
              <a:rPr lang="en-US" sz="2700" i="1" dirty="0" smtClean="0"/>
              <a:t>The Fault in Our Stars</a:t>
            </a:r>
            <a:r>
              <a:rPr lang="en-US" sz="2700" dirty="0" smtClean="0"/>
              <a:t>)</a:t>
            </a:r>
            <a:endParaRPr lang="en-US" dirty="0"/>
          </a:p>
        </p:txBody>
      </p:sp>
      <p:sp>
        <p:nvSpPr>
          <p:cNvPr id="7" name="Rectangle 6"/>
          <p:cNvSpPr/>
          <p:nvPr/>
        </p:nvSpPr>
        <p:spPr>
          <a:xfrm>
            <a:off x="609600" y="1752600"/>
            <a:ext cx="8077200" cy="3970318"/>
          </a:xfrm>
          <a:prstGeom prst="rect">
            <a:avLst/>
          </a:prstGeom>
        </p:spPr>
        <p:txBody>
          <a:bodyPr wrap="square">
            <a:spAutoFit/>
          </a:bodyPr>
          <a:lstStyle/>
          <a:p>
            <a:pPr>
              <a:lnSpc>
                <a:spcPct val="150000"/>
              </a:lnSpc>
            </a:pPr>
            <a:r>
              <a:rPr lang="en-US" sz="2400" dirty="0"/>
              <a:t>"My fears?"</a:t>
            </a:r>
          </a:p>
          <a:p>
            <a:pPr>
              <a:lnSpc>
                <a:spcPct val="150000"/>
              </a:lnSpc>
            </a:pPr>
            <a:r>
              <a:rPr lang="en-US" sz="2400" dirty="0"/>
              <a:t>"Yes."</a:t>
            </a:r>
          </a:p>
          <a:p>
            <a:pPr>
              <a:lnSpc>
                <a:spcPct val="150000"/>
              </a:lnSpc>
            </a:pPr>
            <a:r>
              <a:rPr lang="en-US" sz="2400" dirty="0"/>
              <a:t>"I fear oblivion," </a:t>
            </a:r>
            <a:r>
              <a:rPr lang="en-US" sz="2400" dirty="0">
                <a:solidFill>
                  <a:srgbClr val="7030A0"/>
                </a:solidFill>
              </a:rPr>
              <a:t>he said without a moment's pause</a:t>
            </a:r>
            <a:r>
              <a:rPr lang="en-US" sz="2400" dirty="0"/>
              <a:t>. "I fear it like the proverbial blind man who's afraid of the dark."</a:t>
            </a:r>
          </a:p>
          <a:p>
            <a:pPr>
              <a:lnSpc>
                <a:spcPct val="150000"/>
              </a:lnSpc>
            </a:pPr>
            <a:r>
              <a:rPr lang="en-US" sz="2400" dirty="0"/>
              <a:t>"Too soon," Isaac said, cracking a smile.</a:t>
            </a:r>
          </a:p>
          <a:p>
            <a:pPr>
              <a:lnSpc>
                <a:spcPct val="150000"/>
              </a:lnSpc>
            </a:pPr>
            <a:r>
              <a:rPr lang="en-US" sz="2400" dirty="0"/>
              <a:t>"Was that insensitive?" Augustus asked. "I can be pretty blind to other people's feelings."</a:t>
            </a:r>
          </a:p>
        </p:txBody>
      </p:sp>
    </p:spTree>
    <p:extLst>
      <p:ext uri="{BB962C8B-B14F-4D97-AF65-F5344CB8AC3E}">
        <p14:creationId xmlns:p14="http://schemas.microsoft.com/office/powerpoint/2010/main" val="3193226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509200"/>
          </a:xfrm>
          <a:prstGeom prst="rect">
            <a:avLst/>
          </a:prstGeom>
        </p:spPr>
        <p:txBody>
          <a:bodyPr wrap="square">
            <a:spAutoFit/>
          </a:bodyPr>
          <a:lstStyle/>
          <a:p>
            <a:r>
              <a:rPr lang="en-US" sz="2200" dirty="0"/>
              <a:t>Is this the moment?" Harry asked weakly, and when nothing happened except that Ron and Hermione gripped each other still more firmly and swayed on the spot, he raised his voice. "OI! There's a war going on here!" </a:t>
            </a:r>
            <a:endParaRPr lang="en-US" sz="2200" dirty="0" smtClean="0"/>
          </a:p>
          <a:p>
            <a:r>
              <a:rPr lang="en-US" sz="2200" dirty="0" smtClean="0"/>
              <a:t/>
            </a:r>
            <a:br>
              <a:rPr lang="en-US" sz="2200" dirty="0" smtClean="0"/>
            </a:br>
            <a:r>
              <a:rPr lang="en-US" sz="2200" dirty="0"/>
              <a:t>Ron and Hermione broke apart, their arms still around each other. </a:t>
            </a:r>
            <a:endParaRPr lang="en-US" sz="2200" dirty="0" smtClean="0"/>
          </a:p>
          <a:p>
            <a:r>
              <a:rPr lang="en-US" sz="2200" dirty="0" smtClean="0"/>
              <a:t/>
            </a:r>
            <a:br>
              <a:rPr lang="en-US" sz="2200" dirty="0" smtClean="0"/>
            </a:br>
            <a:r>
              <a:rPr lang="en-US" sz="2200" dirty="0"/>
              <a:t>"I know, mate," said Ron, </a:t>
            </a:r>
            <a:r>
              <a:rPr lang="en-US" sz="2200" dirty="0">
                <a:solidFill>
                  <a:srgbClr val="7030A0"/>
                </a:solidFill>
              </a:rPr>
              <a:t>who looked as though he had recently been hit on the back of the head with a </a:t>
            </a:r>
            <a:r>
              <a:rPr lang="en-US" sz="2200" dirty="0" err="1">
                <a:solidFill>
                  <a:srgbClr val="7030A0"/>
                </a:solidFill>
              </a:rPr>
              <a:t>Bludger</a:t>
            </a:r>
            <a:r>
              <a:rPr lang="en-US" sz="2200" dirty="0"/>
              <a:t>, "so it's now or never, isn't it?" </a:t>
            </a:r>
            <a:endParaRPr lang="en-US" sz="2200" dirty="0" smtClean="0"/>
          </a:p>
          <a:p>
            <a:r>
              <a:rPr lang="en-US" sz="2200" dirty="0" smtClean="0"/>
              <a:t/>
            </a:r>
            <a:br>
              <a:rPr lang="en-US" sz="2200" dirty="0" smtClean="0"/>
            </a:br>
            <a:r>
              <a:rPr lang="en-US" sz="2200" dirty="0"/>
              <a:t>"Never mind that, what about the </a:t>
            </a:r>
            <a:r>
              <a:rPr lang="en-US" sz="2200" dirty="0" err="1"/>
              <a:t>Horcrux</a:t>
            </a:r>
            <a:r>
              <a:rPr lang="en-US" sz="2200" dirty="0"/>
              <a:t>?" Harry shouted. "</a:t>
            </a:r>
            <a:r>
              <a:rPr lang="en-US" sz="2200" dirty="0" err="1"/>
              <a:t>D'you</a:t>
            </a:r>
            <a:r>
              <a:rPr lang="en-US" sz="2200" dirty="0"/>
              <a:t> think you could just --- just hold it in, until we've got the diadem?" </a:t>
            </a:r>
            <a:endParaRPr lang="en-US" sz="2200" dirty="0" smtClean="0"/>
          </a:p>
          <a:p>
            <a:r>
              <a:rPr lang="en-US" sz="2200" dirty="0" smtClean="0"/>
              <a:t/>
            </a:r>
            <a:br>
              <a:rPr lang="en-US" sz="2200" dirty="0" smtClean="0"/>
            </a:br>
            <a:r>
              <a:rPr lang="en-US" sz="2200" dirty="0"/>
              <a:t>"Yeah --- right --- sorry ---" said Ron, and he and Hermione set about gathering up fangs, both pink in the face</a:t>
            </a:r>
            <a:r>
              <a:rPr lang="en-US" sz="2200" dirty="0" smtClean="0"/>
              <a:t>.</a:t>
            </a:r>
            <a:endParaRPr lang="en-US" sz="2200" dirty="0"/>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(J.K. Rowling; </a:t>
            </a:r>
            <a:r>
              <a:rPr lang="en-US" sz="2700" i="1" dirty="0" smtClean="0"/>
              <a:t>Harry Potter and the Deathly Hallows</a:t>
            </a:r>
            <a:r>
              <a:rPr lang="en-US" sz="2700" dirty="0" smtClean="0"/>
              <a:t>)</a:t>
            </a:r>
            <a:endParaRPr lang="en-US" dirty="0"/>
          </a:p>
        </p:txBody>
      </p:sp>
    </p:spTree>
    <p:extLst>
      <p:ext uri="{BB962C8B-B14F-4D97-AF65-F5344CB8AC3E}">
        <p14:creationId xmlns:p14="http://schemas.microsoft.com/office/powerpoint/2010/main" val="2017366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507153"/>
            <a:ext cx="8686800" cy="4893647"/>
          </a:xfrm>
          <a:prstGeom prst="rect">
            <a:avLst/>
          </a:prstGeom>
        </p:spPr>
        <p:txBody>
          <a:bodyPr wrap="square">
            <a:spAutoFit/>
          </a:bodyPr>
          <a:lstStyle/>
          <a:p>
            <a:r>
              <a:rPr lang="en-US" sz="2600" dirty="0"/>
              <a:t>Around the outskirts of the city, cut off from town by the black oval of the river, everything was in darkness. Everyone ugly was in bed by now.</a:t>
            </a:r>
            <a:r>
              <a:rPr lang="en-US" sz="2600" dirty="0" smtClean="0"/>
              <a:t/>
            </a:r>
            <a:br>
              <a:rPr lang="en-US" sz="2600" dirty="0" smtClean="0"/>
            </a:br>
            <a:r>
              <a:rPr lang="en-US" sz="2600" dirty="0" smtClean="0"/>
              <a:t/>
            </a:r>
            <a:br>
              <a:rPr lang="en-US" sz="2600" dirty="0" smtClean="0"/>
            </a:br>
            <a:r>
              <a:rPr lang="en-US" sz="2600" dirty="0"/>
              <a:t>Tally took off her interface ring and said, "Good night."</a:t>
            </a:r>
            <a:r>
              <a:rPr lang="en-US" sz="2600" dirty="0" smtClean="0"/>
              <a:t/>
            </a:r>
            <a:br>
              <a:rPr lang="en-US" sz="2600" dirty="0" smtClean="0"/>
            </a:br>
            <a:r>
              <a:rPr lang="en-US" sz="2600" dirty="0" smtClean="0"/>
              <a:t/>
            </a:r>
            <a:br>
              <a:rPr lang="en-US" sz="2600" dirty="0" smtClean="0"/>
            </a:br>
            <a:r>
              <a:rPr lang="en-US" sz="2600" dirty="0"/>
              <a:t>"Sweet dreams, Tally," said the room.</a:t>
            </a:r>
            <a:r>
              <a:rPr lang="en-US" sz="2600" dirty="0" smtClean="0"/>
              <a:t/>
            </a:r>
            <a:br>
              <a:rPr lang="en-US" sz="2600" dirty="0" smtClean="0"/>
            </a:br>
            <a:r>
              <a:rPr lang="en-US" sz="2600" dirty="0" smtClean="0"/>
              <a:t/>
            </a:r>
            <a:br>
              <a:rPr lang="en-US" sz="2600" dirty="0" smtClean="0"/>
            </a:br>
            <a:r>
              <a:rPr lang="en-US" sz="2600" dirty="0">
                <a:solidFill>
                  <a:srgbClr val="7030A0"/>
                </a:solidFill>
              </a:rPr>
              <a:t>She chewed up a toothbrush pill, punched her pillows, and shoved an old portable heater </a:t>
            </a:r>
            <a:r>
              <a:rPr lang="en-US" sz="2600" dirty="0"/>
              <a:t>-- one that produced about as much warmth as a sleeping, Tally-size human being -- </a:t>
            </a:r>
            <a:r>
              <a:rPr lang="en-US" sz="2600" dirty="0">
                <a:solidFill>
                  <a:srgbClr val="7030A0"/>
                </a:solidFill>
              </a:rPr>
              <a:t>under the covers.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(Scott </a:t>
            </a:r>
            <a:r>
              <a:rPr lang="en-US" sz="2700" dirty="0" err="1" smtClean="0"/>
              <a:t>Westerfeld</a:t>
            </a:r>
            <a:r>
              <a:rPr lang="en-US" sz="2700" dirty="0" smtClean="0"/>
              <a:t>; </a:t>
            </a:r>
            <a:r>
              <a:rPr lang="en-US" sz="2700" i="1" dirty="0" err="1" smtClean="0"/>
              <a:t>Uglies</a:t>
            </a:r>
            <a:r>
              <a:rPr lang="en-US" sz="2700" dirty="0" smtClean="0"/>
              <a:t>)</a:t>
            </a:r>
            <a:endParaRPr lang="en-US" dirty="0"/>
          </a:p>
        </p:txBody>
      </p:sp>
    </p:spTree>
    <p:extLst>
      <p:ext uri="{BB962C8B-B14F-4D97-AF65-F5344CB8AC3E}">
        <p14:creationId xmlns:p14="http://schemas.microsoft.com/office/powerpoint/2010/main" val="230346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295400"/>
            <a:ext cx="8686800" cy="5078313"/>
          </a:xfrm>
          <a:prstGeom prst="rect">
            <a:avLst/>
          </a:prstGeom>
        </p:spPr>
        <p:txBody>
          <a:bodyPr wrap="square">
            <a:spAutoFit/>
          </a:bodyPr>
          <a:lstStyle/>
          <a:p>
            <a:r>
              <a:rPr lang="en-US" dirty="0"/>
              <a:t>"Are you meditating</a:t>
            </a:r>
            <a:r>
              <a:rPr lang="en-US" dirty="0" smtClean="0"/>
              <a:t>?“</a:t>
            </a:r>
          </a:p>
          <a:p>
            <a:endParaRPr lang="en-US" dirty="0"/>
          </a:p>
          <a:p>
            <a:r>
              <a:rPr lang="en-US" dirty="0"/>
              <a:t>I opened my eyes, </a:t>
            </a:r>
            <a:r>
              <a:rPr lang="en-US" dirty="0">
                <a:solidFill>
                  <a:srgbClr val="7030A0"/>
                </a:solidFill>
              </a:rPr>
              <a:t>astonished at the voice</a:t>
            </a:r>
            <a:r>
              <a:rPr lang="en-US" dirty="0"/>
              <a:t>. "Mom? What are you doing here</a:t>
            </a:r>
            <a:r>
              <a:rPr lang="en-US" dirty="0" smtClean="0"/>
              <a:t>?“</a:t>
            </a:r>
          </a:p>
          <a:p>
            <a:endParaRPr lang="en-US" dirty="0"/>
          </a:p>
          <a:p>
            <a:r>
              <a:rPr lang="en-US" dirty="0"/>
              <a:t>My mother, Janine Hathaway, stood in front of me. She was just a few inches shorter than me but had enough fight in her for someone twice my size. The dangerous look on her tanned face dared anyone to bring on a challenge. She gave me a wry smile and put one hand on her hip</a:t>
            </a:r>
            <a:r>
              <a:rPr lang="en-US" dirty="0" smtClean="0"/>
              <a:t>.</a:t>
            </a:r>
          </a:p>
          <a:p>
            <a:endParaRPr lang="en-US" dirty="0"/>
          </a:p>
          <a:p>
            <a:r>
              <a:rPr lang="en-US" dirty="0"/>
              <a:t>"Did you honestly think I wouldn't come to watch you</a:t>
            </a:r>
            <a:r>
              <a:rPr lang="en-US" dirty="0" smtClean="0"/>
              <a:t>?“</a:t>
            </a:r>
          </a:p>
          <a:p>
            <a:endParaRPr lang="en-US" dirty="0"/>
          </a:p>
          <a:p>
            <a:r>
              <a:rPr lang="en-US" dirty="0"/>
              <a:t>"I don't know," I admitted, feeling kind of guilty for doubting her. She and I hadn't had much contact over the years, and it was only recent events–most of them bad–that had begun to reestablish our connection. Most of the time, I still didn't know how to feel about her. I oscillated between a little girl's need for her absent mother and a teenager's resentment over abandonment. I also wasn't entirely sure if I'd forgiven her for the time she "accidentally" punched me in a mock fight. "I figured you'd have, you know, more important things to do."</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a:t>
            </a:r>
            <a:r>
              <a:rPr lang="en-US" sz="2700" dirty="0" err="1" smtClean="0"/>
              <a:t>Richelle</a:t>
            </a:r>
            <a:r>
              <a:rPr lang="en-US" sz="2700" dirty="0" smtClean="0"/>
              <a:t> Mead; </a:t>
            </a:r>
            <a:r>
              <a:rPr lang="en-US" sz="2700" i="1" dirty="0" smtClean="0"/>
              <a:t>Spirit Bound</a:t>
            </a:r>
            <a:r>
              <a:rPr lang="en-US" sz="2700" dirty="0" smtClean="0"/>
              <a:t>)</a:t>
            </a:r>
            <a:endParaRPr lang="en-US" dirty="0"/>
          </a:p>
        </p:txBody>
      </p:sp>
    </p:spTree>
    <p:extLst>
      <p:ext uri="{BB962C8B-B14F-4D97-AF65-F5344CB8AC3E}">
        <p14:creationId xmlns:p14="http://schemas.microsoft.com/office/powerpoint/2010/main" val="131121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612642"/>
            <a:ext cx="8686800" cy="4401205"/>
          </a:xfrm>
          <a:prstGeom prst="rect">
            <a:avLst/>
          </a:prstGeom>
        </p:spPr>
        <p:txBody>
          <a:bodyPr wrap="square">
            <a:spAutoFit/>
          </a:bodyPr>
          <a:lstStyle/>
          <a:p>
            <a:r>
              <a:rPr lang="en-US" sz="2800" dirty="0"/>
              <a:t>“So much for going back to sleep,” Mom yells over Teddy’s noise.</a:t>
            </a:r>
            <a:r>
              <a:rPr lang="en-US" sz="2800" dirty="0" smtClean="0"/>
              <a:t/>
            </a:r>
            <a:br>
              <a:rPr lang="en-US" sz="2800" dirty="0" smtClean="0"/>
            </a:br>
            <a:r>
              <a:rPr lang="en-US" sz="2800" dirty="0" smtClean="0"/>
              <a:t/>
            </a:r>
            <a:br>
              <a:rPr lang="en-US" sz="2800" dirty="0" smtClean="0"/>
            </a:br>
            <a:r>
              <a:rPr lang="en-US" sz="2800" dirty="0"/>
              <a:t>“What do you know, the snow’s already melting.” Dad says, </a:t>
            </a:r>
            <a:r>
              <a:rPr lang="en-US" sz="2800" dirty="0">
                <a:solidFill>
                  <a:srgbClr val="7030A0"/>
                </a:solidFill>
              </a:rPr>
              <a:t>puffing on his pipe</a:t>
            </a:r>
            <a:r>
              <a:rPr lang="en-US" sz="2800" dirty="0"/>
              <a:t>. I go to the back door and peek outside. A patch of sunlight has broken through the clouds, and I can hear the hiss of the ice melting. I close the door and go back to the table.</a:t>
            </a:r>
            <a:r>
              <a:rPr lang="en-US" sz="2800" dirty="0" smtClean="0"/>
              <a:t/>
            </a:r>
            <a:br>
              <a:rPr lang="en-US" sz="2800" dirty="0" smtClean="0"/>
            </a:br>
            <a:r>
              <a:rPr lang="en-US" sz="2800" dirty="0" smtClean="0"/>
              <a:t/>
            </a:r>
            <a:br>
              <a:rPr lang="en-US" sz="2800" dirty="0" smtClean="0"/>
            </a:br>
            <a:r>
              <a:rPr lang="en-US" sz="2800" dirty="0"/>
              <a:t>“I think the county overreacted,” I </a:t>
            </a:r>
            <a:r>
              <a:rPr lang="en-US" sz="2800" dirty="0" smtClean="0"/>
              <a:t>say.</a:t>
            </a:r>
            <a:endParaRPr lang="en-US" sz="2800" dirty="0"/>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(Gale Forman; </a:t>
            </a:r>
            <a:r>
              <a:rPr lang="en-US" sz="2700" i="1" dirty="0" smtClean="0"/>
              <a:t>If I Stay</a:t>
            </a:r>
            <a:r>
              <a:rPr lang="en-US" sz="2700" dirty="0" smtClean="0"/>
              <a:t>)</a:t>
            </a:r>
            <a:endParaRPr lang="en-US" dirty="0"/>
          </a:p>
        </p:txBody>
      </p:sp>
    </p:spTree>
    <p:extLst>
      <p:ext uri="{BB962C8B-B14F-4D97-AF65-F5344CB8AC3E}">
        <p14:creationId xmlns:p14="http://schemas.microsoft.com/office/powerpoint/2010/main" val="306527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62979"/>
          </a:xfrm>
          <a:prstGeom prst="rect">
            <a:avLst/>
          </a:prstGeom>
        </p:spPr>
        <p:txBody>
          <a:bodyPr wrap="square">
            <a:spAutoFit/>
          </a:bodyPr>
          <a:lstStyle/>
          <a:p>
            <a:r>
              <a:rPr lang="en-US" sz="2400" dirty="0"/>
              <a:t>"You're Isabella Swan, aren't you?" He looked like the overly helpful, chess club type.</a:t>
            </a:r>
            <a:r>
              <a:rPr lang="en-US" sz="2400" dirty="0" smtClean="0"/>
              <a:t/>
            </a:r>
            <a:br>
              <a:rPr lang="en-US" sz="2400" dirty="0" smtClean="0"/>
            </a:br>
            <a:r>
              <a:rPr lang="en-US" sz="2400" dirty="0" smtClean="0"/>
              <a:t/>
            </a:r>
            <a:br>
              <a:rPr lang="en-US" sz="2400" dirty="0" smtClean="0"/>
            </a:br>
            <a:r>
              <a:rPr lang="en-US" sz="2400" dirty="0"/>
              <a:t>"Bella," I corrected. Everyone within a three-seat radius turned to look at me.</a:t>
            </a:r>
            <a:r>
              <a:rPr lang="en-US" sz="2400" dirty="0" smtClean="0"/>
              <a:t/>
            </a:r>
            <a:br>
              <a:rPr lang="en-US" sz="2400" dirty="0" smtClean="0"/>
            </a:br>
            <a:r>
              <a:rPr lang="en-US" sz="2400" dirty="0" smtClean="0"/>
              <a:t/>
            </a:r>
            <a:br>
              <a:rPr lang="en-US" sz="2400" dirty="0" smtClean="0"/>
            </a:br>
            <a:r>
              <a:rPr lang="en-US" sz="2400" dirty="0"/>
              <a:t>"Where's your next class?" he asked.</a:t>
            </a:r>
            <a:r>
              <a:rPr lang="en-US" sz="2400" dirty="0" smtClean="0"/>
              <a:t/>
            </a:r>
            <a:br>
              <a:rPr lang="en-US" sz="2400" dirty="0" smtClean="0"/>
            </a:br>
            <a:r>
              <a:rPr lang="en-US" sz="2400" dirty="0" smtClean="0"/>
              <a:t/>
            </a:r>
            <a:br>
              <a:rPr lang="en-US" sz="2400" dirty="0" smtClean="0"/>
            </a:br>
            <a:r>
              <a:rPr lang="en-US" sz="2400" dirty="0"/>
              <a:t>I had to check in my bag. "Um, Government, with Jefferson, in building six</a:t>
            </a:r>
            <a:r>
              <a:rPr lang="en-US" sz="2400" dirty="0" smtClean="0"/>
              <a:t>."</a:t>
            </a:r>
            <a:br>
              <a:rPr lang="en-US" sz="2400" dirty="0" smtClean="0"/>
            </a:br>
            <a:r>
              <a:rPr lang="en-US" sz="2400" dirty="0" smtClean="0"/>
              <a:t/>
            </a:r>
            <a:br>
              <a:rPr lang="en-US" sz="2400" dirty="0" smtClean="0"/>
            </a:br>
            <a:r>
              <a:rPr lang="en-US" sz="2400" dirty="0"/>
              <a:t>"I'm headed toward building four, I could show you the way...." </a:t>
            </a:r>
            <a:r>
              <a:rPr lang="en-US" sz="2400" dirty="0">
                <a:solidFill>
                  <a:srgbClr val="7030A0"/>
                </a:solidFill>
              </a:rPr>
              <a:t>Definitely over- helpful</a:t>
            </a:r>
            <a:r>
              <a:rPr lang="en-US" sz="2400" dirty="0"/>
              <a:t>. "I'm Eric," he added. I smiled tentatively. "Thanks."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(Stephanie Meyer; </a:t>
            </a:r>
            <a:r>
              <a:rPr lang="en-US" sz="2700" i="1" dirty="0" smtClean="0"/>
              <a:t>Twilight</a:t>
            </a:r>
            <a:r>
              <a:rPr lang="en-US" sz="2700" dirty="0" smtClean="0"/>
              <a:t>)</a:t>
            </a:r>
            <a:endParaRPr lang="en-US" dirty="0"/>
          </a:p>
        </p:txBody>
      </p:sp>
    </p:spTree>
    <p:extLst>
      <p:ext uri="{BB962C8B-B14F-4D97-AF65-F5344CB8AC3E}">
        <p14:creationId xmlns:p14="http://schemas.microsoft.com/office/powerpoint/2010/main" val="382499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62979"/>
          </a:xfrm>
          <a:prstGeom prst="rect">
            <a:avLst/>
          </a:prstGeom>
        </p:spPr>
        <p:txBody>
          <a:bodyPr wrap="square">
            <a:spAutoFit/>
          </a:bodyPr>
          <a:lstStyle/>
          <a:p>
            <a:r>
              <a:rPr lang="en-US" sz="2400" dirty="0"/>
              <a:t>"So," he said. "You still haven't told me if there are any others of your kind with you</a:t>
            </a:r>
            <a:r>
              <a:rPr lang="en-US" sz="2400" dirty="0" smtClean="0"/>
              <a:t>.“</a:t>
            </a:r>
          </a:p>
          <a:p>
            <a:endParaRPr lang="en-US" sz="2400" dirty="0"/>
          </a:p>
          <a:p>
            <a:r>
              <a:rPr lang="en-US" sz="2400" i="1" dirty="0"/>
              <a:t>Your kind?</a:t>
            </a:r>
            <a:r>
              <a:rPr lang="en-US" sz="2400" dirty="0"/>
              <a:t> Clary wondered what he was talking about. Maybe she'd stumbled into some kind of gang war</a:t>
            </a:r>
            <a:r>
              <a:rPr lang="en-US" sz="2400" dirty="0" smtClean="0"/>
              <a:t>.</a:t>
            </a:r>
          </a:p>
          <a:p>
            <a:endParaRPr lang="en-US" sz="2400" dirty="0"/>
          </a:p>
          <a:p>
            <a:r>
              <a:rPr lang="en-US" sz="2400" dirty="0"/>
              <a:t>"I don't know what you're talking about." </a:t>
            </a:r>
            <a:r>
              <a:rPr lang="en-US" sz="2400" dirty="0">
                <a:solidFill>
                  <a:srgbClr val="7030A0"/>
                </a:solidFill>
              </a:rPr>
              <a:t>The blue-haired boy's tone was pained but surly</a:t>
            </a:r>
            <a:r>
              <a:rPr lang="en-US" sz="2400" dirty="0" smtClean="0">
                <a:solidFill>
                  <a:srgbClr val="7030A0"/>
                </a:solidFill>
              </a:rPr>
              <a:t>.</a:t>
            </a:r>
          </a:p>
          <a:p>
            <a:endParaRPr lang="en-US" sz="2400" dirty="0"/>
          </a:p>
          <a:p>
            <a:r>
              <a:rPr lang="en-US" sz="2400" dirty="0"/>
              <a:t>"He means other demons," said the dark-haired boy, speaking for the first time. "You do know what a demon is, don't you</a:t>
            </a:r>
            <a:r>
              <a:rPr lang="en-US" sz="2400" dirty="0" smtClean="0"/>
              <a:t>?“</a:t>
            </a:r>
          </a:p>
          <a:p>
            <a:endParaRPr lang="en-US" sz="2400" dirty="0"/>
          </a:p>
          <a:p>
            <a:r>
              <a:rPr lang="en-US" sz="2400" dirty="0"/>
              <a:t>The boy tied to the pillar turned his face away, his mouth working.</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(Cassandra Clare; </a:t>
            </a:r>
            <a:r>
              <a:rPr lang="en-US" sz="2700" i="1" dirty="0" smtClean="0"/>
              <a:t>City of Bones</a:t>
            </a:r>
            <a:r>
              <a:rPr lang="en-US" sz="2700" dirty="0" smtClean="0"/>
              <a:t>)</a:t>
            </a:r>
            <a:endParaRPr lang="en-US" dirty="0"/>
          </a:p>
        </p:txBody>
      </p:sp>
    </p:spTree>
    <p:extLst>
      <p:ext uri="{BB962C8B-B14F-4D97-AF65-F5344CB8AC3E}">
        <p14:creationId xmlns:p14="http://schemas.microsoft.com/office/powerpoint/2010/main" val="39193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371600"/>
            <a:ext cx="8686800" cy="5293757"/>
          </a:xfrm>
          <a:prstGeom prst="rect">
            <a:avLst/>
          </a:prstGeom>
        </p:spPr>
        <p:txBody>
          <a:bodyPr wrap="square">
            <a:spAutoFit/>
          </a:bodyPr>
          <a:lstStyle/>
          <a:p>
            <a:pPr fontAlgn="base"/>
            <a:r>
              <a:rPr lang="en-US" sz="2600" dirty="0"/>
              <a:t>“How about we call it a draw?” he said. “I can’t kill you. You can’t kill me. If you’re Medusa’s sisters—like the Medusa who turned people to stone—shouldn’t I be petrified by now</a:t>
            </a:r>
            <a:r>
              <a:rPr lang="en-US" sz="2600" dirty="0" smtClean="0"/>
              <a:t>?”</a:t>
            </a:r>
          </a:p>
          <a:p>
            <a:pPr fontAlgn="base"/>
            <a:endParaRPr lang="en-US" sz="2600" dirty="0"/>
          </a:p>
          <a:p>
            <a:pPr fontAlgn="base"/>
            <a:r>
              <a:rPr lang="en-US" sz="2600" dirty="0"/>
              <a:t>“Heroes!” Euryale said with disgust. “They always bring that up, just like our mother! ‘Why can’t you turn people to stone? Your sister can turn people to stone.’ Well, I’m sorry to disappoint you, boy! That was Medusa’s curse alone. She was the most hideous one in the family. She got all the luck</a:t>
            </a:r>
            <a:r>
              <a:rPr lang="en-US" sz="2600" dirty="0" smtClean="0"/>
              <a:t>!”</a:t>
            </a:r>
          </a:p>
          <a:p>
            <a:pPr fontAlgn="base"/>
            <a:endParaRPr lang="en-US" sz="2600" dirty="0"/>
          </a:p>
          <a:p>
            <a:pPr fontAlgn="base"/>
            <a:r>
              <a:rPr lang="en-US" sz="2600" dirty="0" err="1">
                <a:solidFill>
                  <a:srgbClr val="7030A0"/>
                </a:solidFill>
              </a:rPr>
              <a:t>Stheno</a:t>
            </a:r>
            <a:r>
              <a:rPr lang="en-US" sz="2600" dirty="0">
                <a:solidFill>
                  <a:srgbClr val="7030A0"/>
                </a:solidFill>
              </a:rPr>
              <a:t> looked hurt. </a:t>
            </a:r>
            <a:r>
              <a:rPr lang="en-US" sz="2600" dirty="0"/>
              <a:t>“Mother said I was the most hideous.”</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(Rick Riordan; </a:t>
            </a:r>
            <a:r>
              <a:rPr lang="en-US" sz="2700" i="1" dirty="0" smtClean="0"/>
              <a:t>The Son of Neptune</a:t>
            </a:r>
            <a:r>
              <a:rPr lang="en-US" sz="2700" dirty="0" smtClean="0"/>
              <a:t>)</a:t>
            </a:r>
            <a:endParaRPr lang="en-US" dirty="0"/>
          </a:p>
        </p:txBody>
      </p:sp>
    </p:spTree>
    <p:extLst>
      <p:ext uri="{BB962C8B-B14F-4D97-AF65-F5344CB8AC3E}">
        <p14:creationId xmlns:p14="http://schemas.microsoft.com/office/powerpoint/2010/main" val="97380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632311"/>
          </a:xfrm>
          <a:prstGeom prst="rect">
            <a:avLst/>
          </a:prstGeom>
        </p:spPr>
        <p:txBody>
          <a:bodyPr wrap="square">
            <a:spAutoFit/>
          </a:bodyPr>
          <a:lstStyle/>
          <a:p>
            <a:r>
              <a:rPr lang="en-US" sz="2400" dirty="0"/>
              <a:t>Something changed hands; Ender could not see. He lurched to one side and fell off the examining table. </a:t>
            </a:r>
            <a:endParaRPr lang="en-US" sz="2400" dirty="0" smtClean="0"/>
          </a:p>
          <a:p>
            <a:endParaRPr lang="en-US" sz="2400" dirty="0"/>
          </a:p>
          <a:p>
            <a:r>
              <a:rPr lang="en-US" sz="2400" dirty="0" smtClean="0"/>
              <a:t>"</a:t>
            </a:r>
            <a:r>
              <a:rPr lang="en-US" sz="2400" dirty="0"/>
              <a:t>Catch him!" </a:t>
            </a:r>
            <a:r>
              <a:rPr lang="en-US" sz="2400" dirty="0">
                <a:solidFill>
                  <a:srgbClr val="7030A0"/>
                </a:solidFill>
              </a:rPr>
              <a:t>cried the nurse</a:t>
            </a:r>
            <a:r>
              <a:rPr lang="en-US" sz="2400" dirty="0" smtClean="0"/>
              <a:t>.</a:t>
            </a:r>
          </a:p>
          <a:p>
            <a:endParaRPr lang="en-US" sz="2400" dirty="0"/>
          </a:p>
          <a:p>
            <a:r>
              <a:rPr lang="en-US" sz="2400" dirty="0"/>
              <a:t>"Just hold him </a:t>
            </a:r>
            <a:r>
              <a:rPr lang="en-US" sz="2400" dirty="0" smtClean="0"/>
              <a:t>steady—”</a:t>
            </a:r>
          </a:p>
          <a:p>
            <a:endParaRPr lang="en-US" sz="2400" dirty="0"/>
          </a:p>
          <a:p>
            <a:r>
              <a:rPr lang="en-US" sz="2400" dirty="0"/>
              <a:t>"You hold him, doctor, he's too strong for </a:t>
            </a:r>
            <a:r>
              <a:rPr lang="en-US" sz="2400" dirty="0" smtClean="0"/>
              <a:t>me—”</a:t>
            </a:r>
          </a:p>
          <a:p>
            <a:endParaRPr lang="en-US" sz="2400" dirty="0"/>
          </a:p>
          <a:p>
            <a:r>
              <a:rPr lang="en-US" sz="2400" dirty="0"/>
              <a:t>"Not the whole thing! You'll stop his </a:t>
            </a:r>
            <a:r>
              <a:rPr lang="en-US" sz="2400" dirty="0" smtClean="0"/>
              <a:t>heart—”</a:t>
            </a:r>
          </a:p>
          <a:p>
            <a:endParaRPr lang="en-US" sz="2400" dirty="0"/>
          </a:p>
          <a:p>
            <a:r>
              <a:rPr lang="en-US" sz="2400" dirty="0"/>
              <a:t>Ender felt a needle enter his back just above the neck of his shirt. It burned, but wherever in him the fire spread, his muscles gradually unclenched. Now he could cry for the fear and pain of it.</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(Orson Scott Card; </a:t>
            </a:r>
            <a:r>
              <a:rPr lang="en-US" sz="2700" i="1" dirty="0" smtClean="0"/>
              <a:t>Ender’s Game</a:t>
            </a:r>
            <a:r>
              <a:rPr lang="en-US" sz="2700" dirty="0" smtClean="0"/>
              <a:t>)</a:t>
            </a:r>
            <a:endParaRPr lang="en-US" dirty="0"/>
          </a:p>
        </p:txBody>
      </p:sp>
    </p:spTree>
    <p:extLst>
      <p:ext uri="{BB962C8B-B14F-4D97-AF65-F5344CB8AC3E}">
        <p14:creationId xmlns:p14="http://schemas.microsoft.com/office/powerpoint/2010/main" val="14055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9352" y="1295400"/>
            <a:ext cx="8686800" cy="5016758"/>
          </a:xfrm>
          <a:prstGeom prst="rect">
            <a:avLst/>
          </a:prstGeom>
        </p:spPr>
        <p:txBody>
          <a:bodyPr wrap="square">
            <a:spAutoFit/>
          </a:bodyPr>
          <a:lstStyle/>
          <a:p>
            <a:r>
              <a:rPr lang="en-US" sz="3200" dirty="0">
                <a:solidFill>
                  <a:srgbClr val="7030A0"/>
                </a:solidFill>
              </a:rPr>
              <a:t>Where I want to start telling is the day I left </a:t>
            </a:r>
            <a:r>
              <a:rPr lang="en-US" sz="3200" dirty="0" err="1">
                <a:solidFill>
                  <a:srgbClr val="7030A0"/>
                </a:solidFill>
              </a:rPr>
              <a:t>Pencey</a:t>
            </a:r>
            <a:r>
              <a:rPr lang="en-US" sz="3200" dirty="0">
                <a:solidFill>
                  <a:srgbClr val="7030A0"/>
                </a:solidFill>
              </a:rPr>
              <a:t> Prep. </a:t>
            </a:r>
            <a:r>
              <a:rPr lang="en-US" sz="3200" dirty="0" err="1"/>
              <a:t>Pencey</a:t>
            </a:r>
            <a:r>
              <a:rPr lang="en-US" sz="3200" dirty="0"/>
              <a:t> Prep is this school that's in </a:t>
            </a:r>
            <a:r>
              <a:rPr lang="en-US" sz="3200" dirty="0" err="1"/>
              <a:t>Agerstown</a:t>
            </a:r>
            <a:r>
              <a:rPr lang="en-US" sz="3200" dirty="0"/>
              <a:t>, Pennsylvania. You probably heard of it. You've probably seen the ads, anyway. They advertise in about a thousand magazines, always showing some hot-shot guy on a horse jumping over a fence. Like as if all you ever did at </a:t>
            </a:r>
            <a:r>
              <a:rPr lang="en-US" sz="3200" dirty="0" err="1"/>
              <a:t>Pencey</a:t>
            </a:r>
            <a:r>
              <a:rPr lang="en-US" sz="3200" dirty="0"/>
              <a:t> was play polo all the time. I never even once saw a horse anywhere near the place.</a:t>
            </a:r>
          </a:p>
        </p:txBody>
      </p:sp>
      <p:sp>
        <p:nvSpPr>
          <p:cNvPr id="8" name="Title 5"/>
          <p:cNvSpPr txBox="1">
            <a:spLocks/>
          </p:cNvSpPr>
          <p:nvPr/>
        </p:nvSpPr>
        <p:spPr>
          <a:xfrm>
            <a:off x="301752" y="304800"/>
            <a:ext cx="8534400" cy="758952"/>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WHAT IS IT?</a:t>
            </a:r>
            <a:br>
              <a:rPr lang="en-US" dirty="0" smtClean="0"/>
            </a:br>
            <a:r>
              <a:rPr lang="en-US" sz="2700" dirty="0" smtClean="0"/>
              <a:t>(J.D. Salinger; </a:t>
            </a:r>
            <a:r>
              <a:rPr lang="en-US" sz="2700" i="1" dirty="0" smtClean="0"/>
              <a:t>The Catcher in the Rye</a:t>
            </a:r>
            <a:r>
              <a:rPr lang="en-US" sz="2700" dirty="0" smtClean="0"/>
              <a:t>)</a:t>
            </a:r>
            <a:endParaRPr lang="en-US" dirty="0"/>
          </a:p>
        </p:txBody>
      </p:sp>
    </p:spTree>
    <p:extLst>
      <p:ext uri="{BB962C8B-B14F-4D97-AF65-F5344CB8AC3E}">
        <p14:creationId xmlns:p14="http://schemas.microsoft.com/office/powerpoint/2010/main" val="31787606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390</TotalTime>
  <Words>1547</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WRITING WORKSHOP #1</vt:lpstr>
      <vt:lpstr>WHAT IS IT? (John Green; The Fault in Our Stars)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IT? (John Green; The Fault in Our Stars)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WORKSHOP #1</dc:title>
  <dc:creator>Melanie</dc:creator>
  <cp:lastModifiedBy>Melanie</cp:lastModifiedBy>
  <cp:revision>12</cp:revision>
  <dcterms:created xsi:type="dcterms:W3CDTF">2014-08-25T05:32:18Z</dcterms:created>
  <dcterms:modified xsi:type="dcterms:W3CDTF">2014-08-25T12:02:26Z</dcterms:modified>
</cp:coreProperties>
</file>