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07"/>
    <p:restoredTop sz="94599"/>
  </p:normalViewPr>
  <p:slideViewPr>
    <p:cSldViewPr snapToGrid="0" snapToObjects="1">
      <p:cViewPr>
        <p:scale>
          <a:sx n="100" d="100"/>
          <a:sy n="100" d="100"/>
        </p:scale>
        <p:origin x="2142" y="7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2/7/2018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2/7/2018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2/7/2018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2/7/2018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Persuasive writing structure</a:t>
            </a:r>
            <a:endParaRPr lang="en-US" dirty="0"/>
          </a:p>
        </p:txBody>
      </p:sp>
      <p:sp>
        <p:nvSpPr>
          <p:cNvPr id="3" name="Subtitle 2"/>
          <p:cNvSpPr>
            <a:spLocks noGrp="1"/>
          </p:cNvSpPr>
          <p:nvPr>
            <p:ph type="subTitle" idx="1"/>
          </p:nvPr>
        </p:nvSpPr>
        <p:spPr/>
        <p:txBody>
          <a:bodyPr/>
          <a:lstStyle/>
          <a:p>
            <a:r>
              <a:rPr lang="en-US" sz="4000" dirty="0" smtClean="0"/>
              <a:t>WW#3 Persuasion</a:t>
            </a:r>
            <a:endParaRPr lang="en-US" sz="4000" dirty="0"/>
          </a:p>
        </p:txBody>
      </p:sp>
    </p:spTree>
    <p:extLst>
      <p:ext uri="{BB962C8B-B14F-4D97-AF65-F5344CB8AC3E}">
        <p14:creationId xmlns:p14="http://schemas.microsoft.com/office/powerpoint/2010/main" val="157000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89577"/>
            <a:ext cx="7729728" cy="1188720"/>
          </a:xfrm>
        </p:spPr>
        <p:txBody>
          <a:bodyPr/>
          <a:lstStyle/>
          <a:p>
            <a:r>
              <a:rPr lang="en-US" dirty="0" smtClean="0"/>
              <a:t>Let’s recap</a:t>
            </a:r>
            <a:r>
              <a:rPr lang="is-IS" dirty="0" smtClean="0"/>
              <a:t>…</a:t>
            </a:r>
            <a:endParaRPr lang="en-US" dirty="0"/>
          </a:p>
        </p:txBody>
      </p:sp>
      <p:sp>
        <p:nvSpPr>
          <p:cNvPr id="9" name="Content Placeholder 8"/>
          <p:cNvSpPr>
            <a:spLocks noGrp="1"/>
          </p:cNvSpPr>
          <p:nvPr>
            <p:ph idx="1"/>
          </p:nvPr>
        </p:nvSpPr>
        <p:spPr>
          <a:xfrm>
            <a:off x="2231136" y="1785828"/>
            <a:ext cx="7729728" cy="3765883"/>
          </a:xfr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dirty="0" smtClean="0"/>
              <a:t>Rules of Persuasion and Mind Changing Techniques</a:t>
            </a:r>
          </a:p>
          <a:p>
            <a:pPr marL="0" marR="0" lvl="0" indent="0" algn="ctr" defTabSz="914400" eaLnBrk="1" fontAlgn="auto" latinLnBrk="0" hangingPunct="1">
              <a:lnSpc>
                <a:spcPct val="100000"/>
              </a:lnSpc>
              <a:spcBef>
                <a:spcPts val="0"/>
              </a:spcBef>
              <a:spcAft>
                <a:spcPts val="0"/>
              </a:spcAft>
              <a:buClrTx/>
              <a:buSzTx/>
              <a:buFontTx/>
              <a:buNone/>
              <a:tabLst/>
              <a:defRPr/>
            </a:pPr>
            <a:r>
              <a:rPr lang="en-US" sz="2000" dirty="0" smtClean="0">
                <a:sym typeface="Wingdings"/>
              </a:rPr>
              <a:t>Foundation of different avenues of persuasion to use in your writing.</a:t>
            </a:r>
            <a:endParaRPr lang="en-US" sz="2000" dirty="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2800" dirty="0" smtClean="0"/>
              <a:t>Knowing your Audience</a:t>
            </a:r>
          </a:p>
          <a:p>
            <a:pPr marR="0" lvl="0" algn="ctr" defTabSz="914400" eaLnBrk="1" fontAlgn="auto" latinLnBrk="0" hangingPunct="1">
              <a:lnSpc>
                <a:spcPct val="100000"/>
              </a:lnSpc>
              <a:spcBef>
                <a:spcPts val="0"/>
              </a:spcBef>
              <a:spcAft>
                <a:spcPts val="0"/>
              </a:spcAft>
              <a:buClrTx/>
              <a:buSzTx/>
              <a:buFont typeface="Wingdings" charset="2"/>
              <a:buChar char="à"/>
              <a:tabLst/>
              <a:defRPr/>
            </a:pPr>
            <a:r>
              <a:rPr lang="en-US" sz="2000" dirty="0" smtClean="0">
                <a:sym typeface="Wingdings"/>
              </a:rPr>
              <a:t>Gives your writing purpose and direction.</a:t>
            </a:r>
          </a:p>
          <a:p>
            <a:pPr marR="0" lvl="0" algn="ctr" defTabSz="914400" eaLnBrk="1" fontAlgn="auto" latinLnBrk="0" hangingPunct="1">
              <a:lnSpc>
                <a:spcPct val="100000"/>
              </a:lnSpc>
              <a:spcBef>
                <a:spcPts val="0"/>
              </a:spcBef>
              <a:spcAft>
                <a:spcPts val="0"/>
              </a:spcAft>
              <a:buClrTx/>
              <a:buSzTx/>
              <a:buFont typeface="Wingdings" charset="2"/>
              <a:buChar char="à"/>
              <a:tabLst/>
              <a:defRPr/>
            </a:pPr>
            <a:endParaRPr lang="en-US" dirty="0" smtClean="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800" dirty="0" smtClean="0">
                <a:sym typeface="Wingdings"/>
              </a:rPr>
              <a:t>Logos, Pathos, and Ethos</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p>
        </p:txBody>
      </p:sp>
      <p:sp>
        <p:nvSpPr>
          <p:cNvPr id="26" name="5-Point Star 25"/>
          <p:cNvSpPr/>
          <p:nvPr/>
        </p:nvSpPr>
        <p:spPr>
          <a:xfrm>
            <a:off x="4913849" y="4926689"/>
            <a:ext cx="2009274" cy="166510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594153" y="5551711"/>
            <a:ext cx="2717634" cy="400110"/>
          </a:xfrm>
          <a:prstGeom prst="rect">
            <a:avLst/>
          </a:prstGeom>
          <a:noFill/>
        </p:spPr>
        <p:txBody>
          <a:bodyPr wrap="square" rtlCol="0">
            <a:spAutoFit/>
          </a:bodyPr>
          <a:lstStyle/>
          <a:p>
            <a:pPr algn="ctr"/>
            <a:r>
              <a:rPr lang="en-US" sz="2000" dirty="0" smtClean="0">
                <a:solidFill>
                  <a:schemeClr val="bg1"/>
                </a:solidFill>
              </a:rPr>
              <a:t>Sweet Spot </a:t>
            </a:r>
            <a:endParaRPr lang="en-US" sz="2000" dirty="0">
              <a:solidFill>
                <a:schemeClr val="bg1"/>
              </a:solidFill>
            </a:endParaRPr>
          </a:p>
        </p:txBody>
      </p:sp>
      <p:sp>
        <p:nvSpPr>
          <p:cNvPr id="31" name="Down Arrow 30"/>
          <p:cNvSpPr/>
          <p:nvPr/>
        </p:nvSpPr>
        <p:spPr>
          <a:xfrm>
            <a:off x="5754446" y="4390200"/>
            <a:ext cx="312821" cy="418730"/>
          </a:xfrm>
          <a:prstGeom prst="downArrow">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rot="1797421">
            <a:off x="6953415" y="4432805"/>
            <a:ext cx="312821" cy="418730"/>
          </a:xfrm>
          <a:prstGeom prst="downArrow">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rot="19830778">
            <a:off x="4795539" y="4436617"/>
            <a:ext cx="312821" cy="418730"/>
          </a:xfrm>
          <a:prstGeom prst="downArrow">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044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 calcmode="lin" valueType="num">
                                      <p:cBhvr additive="base">
                                        <p:cTn id="2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 calcmode="lin" valueType="num">
                                      <p:cBhvr additive="base">
                                        <p:cTn id="32"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checkerboard(across)">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31" grpId="0" animBg="1"/>
      <p:bldP spid="32" grpId="0"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2567218"/>
            <a:ext cx="8991600" cy="1645920"/>
          </a:xfrm>
        </p:spPr>
        <p:txBody>
          <a:bodyPr>
            <a:normAutofit fontScale="90000"/>
          </a:bodyPr>
          <a:lstStyle/>
          <a:p>
            <a:r>
              <a:rPr lang="en-US" dirty="0" smtClean="0"/>
              <a:t>There are </a:t>
            </a:r>
            <a:r>
              <a:rPr lang="en-US" sz="4800" dirty="0" smtClean="0"/>
              <a:t>TWO</a:t>
            </a:r>
            <a:r>
              <a:rPr lang="en-US" dirty="0" smtClean="0"/>
              <a:t> Types of structure in persuasive writing</a:t>
            </a:r>
            <a:endParaRPr lang="en-US" dirty="0"/>
          </a:p>
        </p:txBody>
      </p:sp>
    </p:spTree>
    <p:extLst>
      <p:ext uri="{BB962C8B-B14F-4D97-AF65-F5344CB8AC3E}">
        <p14:creationId xmlns:p14="http://schemas.microsoft.com/office/powerpoint/2010/main" val="123776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8527" y="804672"/>
            <a:ext cx="4486656" cy="1141497"/>
          </a:xfrm>
        </p:spPr>
        <p:txBody>
          <a:bodyPr/>
          <a:lstStyle/>
          <a:p>
            <a:r>
              <a:rPr lang="en-US" dirty="0" smtClean="0"/>
              <a:t>Type 1</a:t>
            </a:r>
            <a:endParaRPr lang="en-US" dirty="0"/>
          </a:p>
        </p:txBody>
      </p:sp>
      <p:sp>
        <p:nvSpPr>
          <p:cNvPr id="6" name="Content Placeholder 5"/>
          <p:cNvSpPr>
            <a:spLocks noGrp="1"/>
          </p:cNvSpPr>
          <p:nvPr>
            <p:ph idx="1"/>
          </p:nvPr>
        </p:nvSpPr>
        <p:spPr>
          <a:xfrm>
            <a:off x="6736080" y="152400"/>
            <a:ext cx="4815840" cy="6594763"/>
          </a:xfrm>
        </p:spPr>
        <p:txBody>
          <a:bodyPr>
            <a:normAutofit fontScale="77500" lnSpcReduction="20000"/>
          </a:bodyPr>
          <a:lstStyle/>
          <a:p>
            <a:pPr marL="0" indent="0" algn="ctr">
              <a:spcBef>
                <a:spcPts val="500"/>
              </a:spcBef>
              <a:buNone/>
            </a:pPr>
            <a:r>
              <a:rPr lang="en-US" b="1" dirty="0"/>
              <a:t>I. Introduction</a:t>
            </a:r>
          </a:p>
          <a:p>
            <a:pPr marL="285750" indent="-285750" algn="ctr">
              <a:spcBef>
                <a:spcPts val="500"/>
              </a:spcBef>
              <a:buFont typeface="Wingdings" charset="2"/>
              <a:buChar char="Ø"/>
            </a:pPr>
            <a:r>
              <a:rPr lang="en-US" dirty="0">
                <a:sym typeface="Wingdings"/>
              </a:rPr>
              <a:t>Background Information-basic information about the issue and the position of the writer/speaker.</a:t>
            </a:r>
          </a:p>
          <a:p>
            <a:pPr marL="285750" indent="-285750" algn="ctr">
              <a:spcBef>
                <a:spcPts val="500"/>
              </a:spcBef>
              <a:buFont typeface="Wingdings" charset="2"/>
              <a:buChar char="Ø"/>
            </a:pPr>
            <a:r>
              <a:rPr lang="en-US" dirty="0">
                <a:sym typeface="Wingdings"/>
              </a:rPr>
              <a:t>Thesis Statement-elaborates on position being argued. </a:t>
            </a:r>
          </a:p>
          <a:p>
            <a:pPr marL="0" indent="0" algn="ctr">
              <a:spcBef>
                <a:spcPts val="500"/>
              </a:spcBef>
              <a:buNone/>
            </a:pPr>
            <a:r>
              <a:rPr lang="en-US" b="1" dirty="0">
                <a:sym typeface="Wingdings"/>
              </a:rPr>
              <a:t>II. Reasons of </a:t>
            </a:r>
            <a:r>
              <a:rPr lang="en-US" b="1" dirty="0" smtClean="0">
                <a:sym typeface="Wingdings"/>
              </a:rPr>
              <a:t>Support</a:t>
            </a:r>
          </a:p>
          <a:p>
            <a:pPr lvl="0" algn="ctr">
              <a:spcBef>
                <a:spcPts val="500"/>
              </a:spcBef>
              <a:buFont typeface="Wingdings" charset="2"/>
              <a:buChar char="Ø"/>
            </a:pPr>
            <a:r>
              <a:rPr lang="en-US" dirty="0"/>
              <a:t>Includes information from </a:t>
            </a:r>
            <a:r>
              <a:rPr lang="en-US" dirty="0" smtClean="0"/>
              <a:t>reliable sources</a:t>
            </a:r>
            <a:r>
              <a:rPr lang="en-US" dirty="0"/>
              <a:t>, not just your own opinion. </a:t>
            </a:r>
          </a:p>
          <a:p>
            <a:pPr marL="457200" indent="-457200" algn="ctr">
              <a:spcBef>
                <a:spcPts val="500"/>
              </a:spcBef>
              <a:buClr>
                <a:schemeClr val="tx1"/>
              </a:buClr>
              <a:buFont typeface="+mj-lt"/>
              <a:buAutoNum type="arabicPeriod"/>
            </a:pPr>
            <a:r>
              <a:rPr lang="en-US" dirty="0">
                <a:sym typeface="Wingdings"/>
              </a:rPr>
              <a:t>Reason 1 (Main Point #1</a:t>
            </a:r>
            <a:r>
              <a:rPr lang="en-US" dirty="0" smtClean="0">
                <a:sym typeface="Wingdings"/>
              </a:rPr>
              <a:t>)</a:t>
            </a:r>
            <a:endParaRPr lang="en-US" b="1" dirty="0">
              <a:sym typeface="Wingdings"/>
            </a:endParaRPr>
          </a:p>
          <a:p>
            <a:pPr marL="0" indent="0" algn="ctr">
              <a:spcBef>
                <a:spcPts val="500"/>
              </a:spcBef>
              <a:buNone/>
            </a:pPr>
            <a:r>
              <a:rPr lang="en-US" dirty="0" smtClean="0">
                <a:sym typeface="Wingdings"/>
              </a:rPr>
              <a:t>Support</a:t>
            </a:r>
            <a:endParaRPr lang="en-US" dirty="0">
              <a:sym typeface="Wingdings"/>
            </a:endParaRPr>
          </a:p>
          <a:p>
            <a:pPr marL="0" indent="0" algn="ctr">
              <a:spcBef>
                <a:spcPts val="500"/>
              </a:spcBef>
              <a:buNone/>
            </a:pPr>
            <a:r>
              <a:rPr lang="en-US" dirty="0">
                <a:sym typeface="Wingdings"/>
              </a:rPr>
              <a:t>2. Reason 2 (Main Point #</a:t>
            </a:r>
            <a:r>
              <a:rPr lang="en-US" dirty="0" smtClean="0">
                <a:sym typeface="Wingdings"/>
              </a:rPr>
              <a:t>2)</a:t>
            </a:r>
          </a:p>
          <a:p>
            <a:pPr marL="0" indent="0" algn="ctr">
              <a:spcBef>
                <a:spcPts val="500"/>
              </a:spcBef>
              <a:buNone/>
            </a:pPr>
            <a:r>
              <a:rPr lang="en-US" dirty="0" smtClean="0">
                <a:sym typeface="Wingdings"/>
              </a:rPr>
              <a:t>Support</a:t>
            </a:r>
            <a:endParaRPr lang="en-US" dirty="0">
              <a:sym typeface="Wingdings"/>
            </a:endParaRPr>
          </a:p>
          <a:p>
            <a:pPr marL="0" indent="0" algn="ctr">
              <a:spcBef>
                <a:spcPts val="500"/>
              </a:spcBef>
              <a:buNone/>
            </a:pPr>
            <a:r>
              <a:rPr lang="en-US" dirty="0">
                <a:sym typeface="Wingdings"/>
              </a:rPr>
              <a:t>3. Reason 3 (Main Point #</a:t>
            </a:r>
            <a:r>
              <a:rPr lang="en-US" dirty="0" smtClean="0">
                <a:sym typeface="Wingdings"/>
              </a:rPr>
              <a:t>3)</a:t>
            </a:r>
          </a:p>
          <a:p>
            <a:pPr marL="0" indent="0" algn="ctr">
              <a:spcBef>
                <a:spcPts val="500"/>
              </a:spcBef>
              <a:buNone/>
            </a:pPr>
            <a:r>
              <a:rPr lang="en-US" dirty="0" smtClean="0">
                <a:sym typeface="Wingdings"/>
              </a:rPr>
              <a:t>Support</a:t>
            </a:r>
            <a:endParaRPr lang="en-US" dirty="0">
              <a:sym typeface="Wingdings"/>
            </a:endParaRPr>
          </a:p>
          <a:p>
            <a:pPr marL="0" indent="0" algn="ctr">
              <a:spcBef>
                <a:spcPts val="500"/>
              </a:spcBef>
              <a:buNone/>
            </a:pPr>
            <a:r>
              <a:rPr lang="en-US" b="1" dirty="0">
                <a:sym typeface="Wingdings"/>
              </a:rPr>
              <a:t>III. </a:t>
            </a:r>
            <a:r>
              <a:rPr lang="en-US" b="1" dirty="0" smtClean="0">
                <a:sym typeface="Wingdings"/>
              </a:rPr>
              <a:t>Counterclaims &amp; </a:t>
            </a:r>
            <a:r>
              <a:rPr lang="en-US" b="1" dirty="0">
                <a:sym typeface="Wingdings"/>
              </a:rPr>
              <a:t>Responses </a:t>
            </a:r>
            <a:endParaRPr lang="en-US" b="1" dirty="0" smtClean="0">
              <a:sym typeface="Wingdings"/>
            </a:endParaRPr>
          </a:p>
          <a:p>
            <a:pPr algn="ctr">
              <a:spcBef>
                <a:spcPts val="500"/>
              </a:spcBef>
              <a:buFont typeface="Wingdings" charset="2"/>
              <a:buChar char="Ø"/>
            </a:pPr>
            <a:r>
              <a:rPr lang="en-US" dirty="0" smtClean="0">
                <a:sym typeface="Wingdings"/>
              </a:rPr>
              <a:t>Present </a:t>
            </a:r>
            <a:r>
              <a:rPr lang="en-US" dirty="0">
                <a:sym typeface="Wingdings"/>
              </a:rPr>
              <a:t>the main arguments from opposing sides of your issue. </a:t>
            </a:r>
          </a:p>
          <a:p>
            <a:pPr marL="285750" indent="-285750" algn="ctr">
              <a:spcBef>
                <a:spcPts val="500"/>
              </a:spcBef>
              <a:buFont typeface="Wingdings" charset="2"/>
              <a:buChar char="Ø"/>
            </a:pPr>
            <a:r>
              <a:rPr lang="en-US" dirty="0">
                <a:sym typeface="Wingdings"/>
              </a:rPr>
              <a:t>Shed light on the opposing side’s interpretation of your argument.</a:t>
            </a:r>
          </a:p>
          <a:p>
            <a:pPr marL="285750" indent="-285750" algn="ctr">
              <a:spcBef>
                <a:spcPts val="500"/>
              </a:spcBef>
              <a:buFont typeface="Wingdings" charset="2"/>
              <a:buChar char="Ø"/>
            </a:pPr>
            <a:r>
              <a:rPr lang="en-US" dirty="0">
                <a:sym typeface="Wingdings"/>
              </a:rPr>
              <a:t>Briefly refute the arguments presented.</a:t>
            </a:r>
          </a:p>
          <a:p>
            <a:pPr marL="0" indent="0" algn="ctr">
              <a:spcBef>
                <a:spcPts val="500"/>
              </a:spcBef>
              <a:buNone/>
            </a:pPr>
            <a:r>
              <a:rPr lang="en-US" b="1" dirty="0">
                <a:sym typeface="Wingdings"/>
              </a:rPr>
              <a:t>IV. Conclusion</a:t>
            </a:r>
          </a:p>
          <a:p>
            <a:pPr marL="285750" indent="-285750" algn="ctr">
              <a:spcBef>
                <a:spcPts val="500"/>
              </a:spcBef>
              <a:buFont typeface="Wingdings" charset="2"/>
              <a:buChar char="Ø"/>
            </a:pPr>
            <a:r>
              <a:rPr lang="en-US" dirty="0">
                <a:sym typeface="Wingdings"/>
              </a:rPr>
              <a:t>THIS IS NEVER A RESTATEMENT OF YOUR THESIS</a:t>
            </a:r>
            <a:r>
              <a:rPr lang="en-US" dirty="0" smtClean="0">
                <a:sym typeface="Wingdings"/>
              </a:rPr>
              <a:t>!!!!!!!!</a:t>
            </a:r>
          </a:p>
          <a:p>
            <a:pPr marL="285750" indent="-285750" algn="ctr">
              <a:spcBef>
                <a:spcPts val="500"/>
              </a:spcBef>
              <a:buFont typeface="Wingdings" charset="2"/>
              <a:buChar char="Ø"/>
            </a:pPr>
            <a:r>
              <a:rPr lang="en-US" dirty="0" smtClean="0">
                <a:sym typeface="Wingdings"/>
              </a:rPr>
              <a:t>Make the reader feel the same passion you do.</a:t>
            </a:r>
          </a:p>
          <a:p>
            <a:pPr marL="285750" indent="-285750" algn="ctr">
              <a:spcBef>
                <a:spcPts val="500"/>
              </a:spcBef>
              <a:buFont typeface="Wingdings" charset="2"/>
              <a:buChar char="Ø"/>
            </a:pPr>
            <a:r>
              <a:rPr lang="en-US" dirty="0" smtClean="0">
                <a:sym typeface="Wingdings"/>
              </a:rPr>
              <a:t>Call the reader to action with rhetorical questions, or a relatable story. </a:t>
            </a:r>
          </a:p>
          <a:p>
            <a:pPr marL="285750" indent="-285750" algn="ctr">
              <a:spcBef>
                <a:spcPts val="500"/>
              </a:spcBef>
              <a:buFont typeface="Wingdings" charset="2"/>
              <a:buChar char="Ø"/>
            </a:pPr>
            <a:r>
              <a:rPr lang="en-US" dirty="0">
                <a:sym typeface="Wingdings"/>
              </a:rPr>
              <a:t>Think ahead! Encourage the audience to think to the future and what will occur if action is not taken.</a:t>
            </a:r>
          </a:p>
          <a:p>
            <a:pPr marL="285750" indent="-285750" algn="ctr">
              <a:spcBef>
                <a:spcPts val="500"/>
              </a:spcBef>
              <a:buFont typeface="Wingdings" charset="2"/>
              <a:buChar char="Ø"/>
            </a:pPr>
            <a:endParaRPr lang="en-US" dirty="0">
              <a:sym typeface="Wingdings"/>
            </a:endParaRPr>
          </a:p>
          <a:p>
            <a:endParaRPr lang="en-US" dirty="0"/>
          </a:p>
        </p:txBody>
      </p:sp>
      <p:sp>
        <p:nvSpPr>
          <p:cNvPr id="7" name="Text Placeholder 6"/>
          <p:cNvSpPr>
            <a:spLocks noGrp="1"/>
          </p:cNvSpPr>
          <p:nvPr>
            <p:ph type="body" sz="half" idx="2"/>
          </p:nvPr>
        </p:nvSpPr>
        <p:spPr>
          <a:xfrm>
            <a:off x="512619" y="2189747"/>
            <a:ext cx="5098472" cy="4341682"/>
          </a:xfrm>
        </p:spPr>
        <p:txBody>
          <a:bodyPr>
            <a:normAutofit/>
          </a:bodyPr>
          <a:lstStyle/>
          <a:p>
            <a:pPr>
              <a:spcBef>
                <a:spcPts val="500"/>
              </a:spcBef>
            </a:pPr>
            <a:r>
              <a:rPr lang="en-US" sz="2400" b="1" dirty="0" smtClean="0">
                <a:solidFill>
                  <a:srgbClr val="FFC000"/>
                </a:solidFill>
              </a:rPr>
              <a:t>OUTLINE</a:t>
            </a:r>
          </a:p>
          <a:p>
            <a:pPr>
              <a:lnSpc>
                <a:spcPct val="200000"/>
              </a:lnSpc>
            </a:pPr>
            <a:r>
              <a:rPr lang="en-US" sz="2000" b="1" dirty="0" smtClean="0"/>
              <a:t>I. Introduction</a:t>
            </a:r>
          </a:p>
          <a:p>
            <a:pPr>
              <a:lnSpc>
                <a:spcPct val="200000"/>
              </a:lnSpc>
            </a:pPr>
            <a:r>
              <a:rPr lang="en-US" sz="2000" b="1" dirty="0" smtClean="0">
                <a:sym typeface="Wingdings"/>
              </a:rPr>
              <a:t>II. Reasons of Support</a:t>
            </a:r>
          </a:p>
          <a:p>
            <a:pPr>
              <a:lnSpc>
                <a:spcPct val="200000"/>
              </a:lnSpc>
            </a:pPr>
            <a:r>
              <a:rPr lang="en-US" sz="2000" b="1" dirty="0" smtClean="0">
                <a:sym typeface="Wingdings"/>
              </a:rPr>
              <a:t>III. Counterclaims &amp; Responses</a:t>
            </a:r>
          </a:p>
          <a:p>
            <a:pPr>
              <a:lnSpc>
                <a:spcPct val="200000"/>
              </a:lnSpc>
            </a:pPr>
            <a:r>
              <a:rPr lang="en-US" sz="2000" b="1" dirty="0" smtClean="0">
                <a:sym typeface="Wingdings"/>
              </a:rPr>
              <a:t>IV. Conclusion</a:t>
            </a:r>
          </a:p>
          <a:p>
            <a:pPr marL="285750" indent="-285750">
              <a:spcBef>
                <a:spcPts val="500"/>
              </a:spcBef>
              <a:buFont typeface="Wingdings" charset="2"/>
              <a:buChar char="Ø"/>
            </a:pPr>
            <a:endParaRPr lang="en-US" dirty="0" smtClean="0">
              <a:sym typeface="Wingdings"/>
            </a:endParaRPr>
          </a:p>
          <a:p>
            <a:pPr marL="285750" indent="-285750">
              <a:spcBef>
                <a:spcPts val="500"/>
              </a:spcBef>
              <a:buFont typeface="Wingdings" charset="2"/>
              <a:buChar char="Ø"/>
            </a:pPr>
            <a:endParaRPr lang="en-US" b="1" dirty="0" smtClean="0">
              <a:sym typeface="Wingdings"/>
            </a:endParaRPr>
          </a:p>
          <a:p>
            <a:pPr marL="285750" indent="-285750">
              <a:spcBef>
                <a:spcPts val="500"/>
              </a:spcBef>
              <a:buFont typeface="Wingdings" charset="2"/>
              <a:buChar char="Ø"/>
            </a:pPr>
            <a:endParaRPr lang="en-US" dirty="0" smtClean="0">
              <a:sym typeface="Wingdings"/>
            </a:endParaRPr>
          </a:p>
          <a:p>
            <a:pPr>
              <a:spcBef>
                <a:spcPts val="500"/>
              </a:spcBef>
            </a:pPr>
            <a:endParaRPr lang="en-US" b="1" dirty="0" smtClean="0">
              <a:sym typeface="Wingdings"/>
            </a:endParaRPr>
          </a:p>
        </p:txBody>
      </p:sp>
    </p:spTree>
    <p:extLst>
      <p:ext uri="{BB962C8B-B14F-4D97-AF65-F5344CB8AC3E}">
        <p14:creationId xmlns:p14="http://schemas.microsoft.com/office/powerpoint/2010/main" val="39383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6">
                                            <p:txEl>
                                              <p:pRg st="6" end="6"/>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6">
                                            <p:txEl>
                                              <p:pRg st="7" end="7"/>
                                            </p:txEl>
                                          </p:spTgt>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6">
                                            <p:txEl>
                                              <p:pRg st="8" end="8"/>
                                            </p:txEl>
                                          </p:spTgt>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6">
                                            <p:txEl>
                                              <p:pRg st="9" end="9"/>
                                            </p:txEl>
                                          </p:spTgt>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nodeType="clickEffect">
                                  <p:stCondLst>
                                    <p:cond delay="0"/>
                                  </p:stCondLst>
                                  <p:childTnLst>
                                    <p:set>
                                      <p:cBhvr>
                                        <p:cTn id="93"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nodeType="clickEffect">
                                  <p:stCondLst>
                                    <p:cond delay="0"/>
                                  </p:stCondLst>
                                  <p:childTnLst>
                                    <p:set>
                                      <p:cBhvr>
                                        <p:cTn id="97" dur="1" fill="hold">
                                          <p:stCondLst>
                                            <p:cond delay="0"/>
                                          </p:stCondLst>
                                        </p:cTn>
                                        <p:tgtEl>
                                          <p:spTgt spid="6">
                                            <p:txEl>
                                              <p:pRg st="16" end="16"/>
                                            </p:txEl>
                                          </p:spTgt>
                                        </p:tgtEl>
                                        <p:attrNameLst>
                                          <p:attrName>style.visibility</p:attrName>
                                        </p:attrNameLst>
                                      </p:cBhvr>
                                      <p:to>
                                        <p:strVal val="visible"/>
                                      </p:to>
                                    </p:set>
                                    <p:animEffect transition="in" filter="dissolve">
                                      <p:cBhvr>
                                        <p:cTn id="98" dur="500"/>
                                        <p:tgtEl>
                                          <p:spTgt spid="6">
                                            <p:txEl>
                                              <p:pRg st="16" end="16"/>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9620" y="804672"/>
            <a:ext cx="4486656" cy="1141497"/>
          </a:xfrm>
        </p:spPr>
        <p:txBody>
          <a:bodyPr/>
          <a:lstStyle/>
          <a:p>
            <a:r>
              <a:rPr lang="en-US" dirty="0" smtClean="0"/>
              <a:t>Type 2</a:t>
            </a:r>
            <a:endParaRPr lang="en-US" dirty="0"/>
          </a:p>
        </p:txBody>
      </p:sp>
      <p:sp>
        <p:nvSpPr>
          <p:cNvPr id="8" name="Content Placeholder 7"/>
          <p:cNvSpPr>
            <a:spLocks noGrp="1"/>
          </p:cNvSpPr>
          <p:nvPr>
            <p:ph idx="1"/>
          </p:nvPr>
        </p:nvSpPr>
        <p:spPr>
          <a:xfrm>
            <a:off x="6210300" y="114300"/>
            <a:ext cx="5829300" cy="6515100"/>
          </a:xfrm>
        </p:spPr>
        <p:txBody>
          <a:bodyPr>
            <a:normAutofit fontScale="47500" lnSpcReduction="20000"/>
          </a:bodyPr>
          <a:lstStyle/>
          <a:p>
            <a:pPr marL="0" indent="0" algn="ctr">
              <a:spcBef>
                <a:spcPts val="500"/>
              </a:spcBef>
              <a:buNone/>
            </a:pPr>
            <a:endParaRPr lang="en-US" sz="3200" b="1" dirty="0" smtClean="0"/>
          </a:p>
          <a:p>
            <a:pPr marL="0" indent="0" algn="ctr">
              <a:spcBef>
                <a:spcPts val="500"/>
              </a:spcBef>
              <a:buNone/>
            </a:pPr>
            <a:r>
              <a:rPr lang="en-US" sz="3200" b="1" dirty="0" smtClean="0"/>
              <a:t>I</a:t>
            </a:r>
            <a:r>
              <a:rPr lang="en-US" sz="3200" b="1" dirty="0"/>
              <a:t>. Introduction</a:t>
            </a:r>
          </a:p>
          <a:p>
            <a:pPr marL="285750" indent="-285750" algn="ctr">
              <a:spcBef>
                <a:spcPts val="500"/>
              </a:spcBef>
              <a:buFont typeface="Wingdings" charset="2"/>
              <a:buChar char="Ø"/>
            </a:pPr>
            <a:r>
              <a:rPr lang="en-US" sz="3200" dirty="0">
                <a:sym typeface="Wingdings"/>
              </a:rPr>
              <a:t>Background Information-basic information about the issue and the position of the writer/speaker.</a:t>
            </a:r>
          </a:p>
          <a:p>
            <a:pPr marL="285750" indent="-285750" algn="ctr">
              <a:spcBef>
                <a:spcPts val="500"/>
              </a:spcBef>
              <a:buFont typeface="Wingdings" charset="2"/>
              <a:buChar char="Ø"/>
            </a:pPr>
            <a:r>
              <a:rPr lang="en-US" sz="3200" dirty="0">
                <a:sym typeface="Wingdings"/>
              </a:rPr>
              <a:t>Thesis Statement-elaborates on position being argued. </a:t>
            </a:r>
          </a:p>
          <a:p>
            <a:pPr marL="0" indent="0" algn="ctr">
              <a:spcBef>
                <a:spcPts val="500"/>
              </a:spcBef>
              <a:buNone/>
            </a:pPr>
            <a:r>
              <a:rPr lang="en-US" sz="3200" b="1" dirty="0">
                <a:sym typeface="Wingdings"/>
              </a:rPr>
              <a:t>II. Reasons of </a:t>
            </a:r>
            <a:r>
              <a:rPr lang="en-US" sz="3200" b="1" dirty="0" smtClean="0">
                <a:sym typeface="Wingdings"/>
              </a:rPr>
              <a:t>Support</a:t>
            </a:r>
          </a:p>
          <a:p>
            <a:pPr algn="ctr">
              <a:spcBef>
                <a:spcPts val="500"/>
              </a:spcBef>
              <a:buFont typeface="Wingdings" charset="2"/>
              <a:buChar char="Ø"/>
            </a:pPr>
            <a:r>
              <a:rPr lang="en-US" sz="3200" dirty="0"/>
              <a:t>Includes information from reliable sources, not just your own opinion. </a:t>
            </a:r>
            <a:endParaRPr lang="en-US" sz="3200" b="1" dirty="0">
              <a:sym typeface="Wingdings"/>
            </a:endParaRPr>
          </a:p>
          <a:p>
            <a:pPr marL="0" indent="0" algn="ctr">
              <a:spcBef>
                <a:spcPts val="500"/>
              </a:spcBef>
              <a:buNone/>
            </a:pPr>
            <a:r>
              <a:rPr lang="en-US" sz="3200" dirty="0">
                <a:sym typeface="Wingdings"/>
              </a:rPr>
              <a:t>1. Reason 1 (Main Point #1)</a:t>
            </a:r>
          </a:p>
          <a:p>
            <a:pPr marL="0" indent="0" algn="ctr">
              <a:spcBef>
                <a:spcPts val="500"/>
              </a:spcBef>
              <a:buNone/>
            </a:pPr>
            <a:r>
              <a:rPr lang="en-US" sz="3200" dirty="0" smtClean="0">
                <a:sym typeface="Wingdings"/>
              </a:rPr>
              <a:t>Support</a:t>
            </a:r>
          </a:p>
          <a:p>
            <a:pPr marL="0" indent="0" algn="ctr">
              <a:spcBef>
                <a:spcPts val="500"/>
              </a:spcBef>
              <a:buNone/>
            </a:pPr>
            <a:r>
              <a:rPr lang="en-US" sz="3200" dirty="0" smtClean="0">
                <a:sym typeface="Wingdings"/>
              </a:rPr>
              <a:t>Address Counterclaim</a:t>
            </a:r>
          </a:p>
          <a:p>
            <a:pPr marL="0" indent="0" algn="ctr">
              <a:spcBef>
                <a:spcPts val="500"/>
              </a:spcBef>
              <a:buNone/>
            </a:pPr>
            <a:r>
              <a:rPr lang="en-US" sz="3200" dirty="0" smtClean="0">
                <a:sym typeface="Wingdings"/>
              </a:rPr>
              <a:t>Counter the Counterclaim</a:t>
            </a:r>
            <a:endParaRPr lang="en-US" sz="3200" dirty="0">
              <a:sym typeface="Wingdings"/>
            </a:endParaRPr>
          </a:p>
          <a:p>
            <a:pPr marL="0" indent="0" algn="ctr">
              <a:spcBef>
                <a:spcPts val="500"/>
              </a:spcBef>
              <a:buNone/>
            </a:pPr>
            <a:r>
              <a:rPr lang="en-US" sz="3200" dirty="0">
                <a:sym typeface="Wingdings"/>
              </a:rPr>
              <a:t>2. Reason 2 (Main Point #2</a:t>
            </a:r>
            <a:r>
              <a:rPr lang="en-US" sz="3200" dirty="0" smtClean="0">
                <a:sym typeface="Wingdings"/>
              </a:rPr>
              <a:t>)</a:t>
            </a:r>
          </a:p>
          <a:p>
            <a:pPr marL="0" indent="0" algn="ctr">
              <a:spcBef>
                <a:spcPts val="500"/>
              </a:spcBef>
              <a:buNone/>
            </a:pPr>
            <a:r>
              <a:rPr lang="en-US" sz="3200" dirty="0" smtClean="0">
                <a:sym typeface="Wingdings"/>
              </a:rPr>
              <a:t>Support</a:t>
            </a:r>
          </a:p>
          <a:p>
            <a:pPr marL="0" indent="0" algn="ctr">
              <a:spcBef>
                <a:spcPts val="500"/>
              </a:spcBef>
              <a:buNone/>
            </a:pPr>
            <a:r>
              <a:rPr lang="en-US" sz="3200" dirty="0" smtClean="0">
                <a:sym typeface="Wingdings"/>
              </a:rPr>
              <a:t>Address </a:t>
            </a:r>
            <a:r>
              <a:rPr lang="en-US" sz="3200" dirty="0">
                <a:sym typeface="Wingdings"/>
              </a:rPr>
              <a:t>Counterclaim</a:t>
            </a:r>
          </a:p>
          <a:p>
            <a:pPr marL="0" indent="0" algn="ctr">
              <a:spcBef>
                <a:spcPts val="500"/>
              </a:spcBef>
              <a:buNone/>
            </a:pPr>
            <a:r>
              <a:rPr lang="en-US" sz="3200" dirty="0" smtClean="0">
                <a:sym typeface="Wingdings"/>
              </a:rPr>
              <a:t>Counter </a:t>
            </a:r>
            <a:r>
              <a:rPr lang="en-US" sz="3200" dirty="0">
                <a:sym typeface="Wingdings"/>
              </a:rPr>
              <a:t>the </a:t>
            </a:r>
            <a:r>
              <a:rPr lang="en-US" sz="3200" dirty="0" smtClean="0">
                <a:sym typeface="Wingdings"/>
              </a:rPr>
              <a:t>Counterclaim</a:t>
            </a:r>
            <a:endParaRPr lang="en-US" sz="3200" dirty="0">
              <a:sym typeface="Wingdings"/>
            </a:endParaRPr>
          </a:p>
          <a:p>
            <a:pPr marL="0" indent="0" algn="ctr">
              <a:spcBef>
                <a:spcPts val="500"/>
              </a:spcBef>
              <a:buNone/>
            </a:pPr>
            <a:r>
              <a:rPr lang="en-US" sz="3200" dirty="0">
                <a:sym typeface="Wingdings"/>
              </a:rPr>
              <a:t>3. Reason 3 (Main Point #3)</a:t>
            </a:r>
          </a:p>
          <a:p>
            <a:pPr marL="0" indent="0" algn="ctr">
              <a:spcBef>
                <a:spcPts val="500"/>
              </a:spcBef>
              <a:buNone/>
            </a:pPr>
            <a:r>
              <a:rPr lang="en-US" sz="3200" dirty="0" smtClean="0">
                <a:sym typeface="Wingdings"/>
              </a:rPr>
              <a:t>Support</a:t>
            </a:r>
          </a:p>
          <a:p>
            <a:pPr marL="0" indent="0" algn="ctr">
              <a:spcBef>
                <a:spcPts val="500"/>
              </a:spcBef>
              <a:buNone/>
            </a:pPr>
            <a:r>
              <a:rPr lang="en-US" sz="3200" dirty="0" smtClean="0">
                <a:sym typeface="Wingdings"/>
              </a:rPr>
              <a:t>Address </a:t>
            </a:r>
            <a:r>
              <a:rPr lang="en-US" sz="3200" dirty="0">
                <a:sym typeface="Wingdings"/>
              </a:rPr>
              <a:t>Counterclaim</a:t>
            </a:r>
          </a:p>
          <a:p>
            <a:pPr marL="0" indent="0" algn="ctr">
              <a:spcBef>
                <a:spcPts val="500"/>
              </a:spcBef>
              <a:buNone/>
            </a:pPr>
            <a:r>
              <a:rPr lang="en-US" sz="3200" dirty="0" smtClean="0">
                <a:sym typeface="Wingdings"/>
              </a:rPr>
              <a:t>Counter </a:t>
            </a:r>
            <a:r>
              <a:rPr lang="en-US" sz="3200" dirty="0">
                <a:sym typeface="Wingdings"/>
              </a:rPr>
              <a:t>the </a:t>
            </a:r>
            <a:r>
              <a:rPr lang="en-US" sz="3200" dirty="0" smtClean="0">
                <a:sym typeface="Wingdings"/>
              </a:rPr>
              <a:t>Counterclaim</a:t>
            </a:r>
            <a:endParaRPr lang="en-US" sz="3200" dirty="0">
              <a:sym typeface="Wingdings"/>
            </a:endParaRPr>
          </a:p>
          <a:p>
            <a:pPr marL="0" indent="0" algn="ctr">
              <a:spcBef>
                <a:spcPts val="500"/>
              </a:spcBef>
              <a:buNone/>
            </a:pPr>
            <a:r>
              <a:rPr lang="en-US" sz="3200" b="1" dirty="0" smtClean="0">
                <a:sym typeface="Wingdings"/>
              </a:rPr>
              <a:t>III. </a:t>
            </a:r>
            <a:r>
              <a:rPr lang="en-US" sz="3200" b="1" dirty="0">
                <a:sym typeface="Wingdings"/>
              </a:rPr>
              <a:t>Conclusion</a:t>
            </a:r>
          </a:p>
          <a:p>
            <a:pPr marL="285750" indent="-285750" algn="ctr">
              <a:spcBef>
                <a:spcPts val="500"/>
              </a:spcBef>
              <a:buFont typeface="Wingdings" charset="2"/>
              <a:buChar char="Ø"/>
            </a:pPr>
            <a:r>
              <a:rPr lang="en-US" sz="3200" dirty="0">
                <a:sym typeface="Wingdings"/>
              </a:rPr>
              <a:t>THIS IS NEVER A RESTATEMENT OF YOUR THESIS!!!!!!!!</a:t>
            </a:r>
          </a:p>
          <a:p>
            <a:pPr marL="285750" indent="-285750" algn="ctr">
              <a:spcBef>
                <a:spcPts val="500"/>
              </a:spcBef>
              <a:buFont typeface="Wingdings" charset="2"/>
              <a:buChar char="Ø"/>
            </a:pPr>
            <a:r>
              <a:rPr lang="en-US" sz="3200" dirty="0">
                <a:sym typeface="Wingdings"/>
              </a:rPr>
              <a:t>Make the reader feel the same passion you do.</a:t>
            </a:r>
          </a:p>
          <a:p>
            <a:pPr marL="285750" indent="-285750" algn="ctr">
              <a:spcBef>
                <a:spcPts val="500"/>
              </a:spcBef>
              <a:buFont typeface="Wingdings" charset="2"/>
              <a:buChar char="Ø"/>
            </a:pPr>
            <a:r>
              <a:rPr lang="en-US" sz="3200" dirty="0">
                <a:sym typeface="Wingdings"/>
              </a:rPr>
              <a:t>Call the reader to action with rhetorical questions, or a relatable story. </a:t>
            </a:r>
            <a:endParaRPr lang="en-US" sz="3200" dirty="0" smtClean="0">
              <a:sym typeface="Wingdings"/>
            </a:endParaRPr>
          </a:p>
          <a:p>
            <a:pPr marL="285750" indent="-285750" algn="ctr">
              <a:spcBef>
                <a:spcPts val="500"/>
              </a:spcBef>
              <a:buFont typeface="Wingdings" charset="2"/>
              <a:buChar char="Ø"/>
            </a:pPr>
            <a:r>
              <a:rPr lang="en-US" sz="3200" dirty="0" smtClean="0">
                <a:sym typeface="Wingdings"/>
              </a:rPr>
              <a:t>Think ahead! Encourage the audience to think to the future and what will occur if action is not taken.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900" dirty="0"/>
          </a:p>
        </p:txBody>
      </p:sp>
      <p:sp>
        <p:nvSpPr>
          <p:cNvPr id="9" name="Text Placeholder 8"/>
          <p:cNvSpPr>
            <a:spLocks noGrp="1"/>
          </p:cNvSpPr>
          <p:nvPr>
            <p:ph type="body" sz="half" idx="2"/>
          </p:nvPr>
        </p:nvSpPr>
        <p:spPr>
          <a:xfrm>
            <a:off x="1115568" y="2331982"/>
            <a:ext cx="3794760" cy="3721346"/>
          </a:xfrm>
        </p:spPr>
        <p:txBody>
          <a:bodyPr/>
          <a:lstStyle/>
          <a:p>
            <a:r>
              <a:rPr lang="en-US" sz="2400" b="1" dirty="0" smtClean="0">
                <a:solidFill>
                  <a:srgbClr val="FFC000"/>
                </a:solidFill>
              </a:rPr>
              <a:t>OUTLINE</a:t>
            </a:r>
          </a:p>
          <a:p>
            <a:pPr>
              <a:lnSpc>
                <a:spcPct val="200000"/>
              </a:lnSpc>
            </a:pPr>
            <a:r>
              <a:rPr lang="en-US" sz="2000" b="1" dirty="0" smtClean="0">
                <a:solidFill>
                  <a:schemeClr val="bg1"/>
                </a:solidFill>
              </a:rPr>
              <a:t>I. Introduction</a:t>
            </a:r>
            <a:endParaRPr lang="en-US" sz="2000" b="1" dirty="0">
              <a:solidFill>
                <a:schemeClr val="bg1"/>
              </a:solidFill>
            </a:endParaRPr>
          </a:p>
          <a:p>
            <a:pPr>
              <a:lnSpc>
                <a:spcPct val="200000"/>
              </a:lnSpc>
            </a:pPr>
            <a:r>
              <a:rPr lang="en-US" sz="2000" b="1" dirty="0" smtClean="0">
                <a:solidFill>
                  <a:schemeClr val="bg1"/>
                </a:solidFill>
              </a:rPr>
              <a:t>II. Reasons &amp; Counterclaims</a:t>
            </a:r>
            <a:endParaRPr lang="en-US" sz="2000" b="1" dirty="0">
              <a:solidFill>
                <a:schemeClr val="bg1"/>
              </a:solidFill>
            </a:endParaRPr>
          </a:p>
          <a:p>
            <a:pPr>
              <a:lnSpc>
                <a:spcPct val="200000"/>
              </a:lnSpc>
            </a:pPr>
            <a:r>
              <a:rPr lang="en-US" sz="2000" b="1" dirty="0" smtClean="0">
                <a:solidFill>
                  <a:schemeClr val="bg1"/>
                </a:solidFill>
                <a:sym typeface="Wingdings"/>
              </a:rPr>
              <a:t>III. Conclusion</a:t>
            </a:r>
          </a:p>
          <a:p>
            <a:endParaRPr lang="en-US" b="1" dirty="0" smtClean="0">
              <a:solidFill>
                <a:schemeClr val="bg1"/>
              </a:solidFill>
            </a:endParaRPr>
          </a:p>
        </p:txBody>
      </p:sp>
    </p:spTree>
    <p:extLst>
      <p:ext uri="{BB962C8B-B14F-4D97-AF65-F5344CB8AC3E}">
        <p14:creationId xmlns:p14="http://schemas.microsoft.com/office/powerpoint/2010/main" val="176010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8">
                                            <p:txEl>
                                              <p:pRg st="6" end="6"/>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8">
                                            <p:txEl>
                                              <p:pRg st="7" end="7"/>
                                            </p:txEl>
                                          </p:spTgt>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8">
                                            <p:txEl>
                                              <p:pRg st="8" end="8"/>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8">
                                            <p:txEl>
                                              <p:pRg st="10" end="10"/>
                                            </p:txEl>
                                          </p:spTgt>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8">
                                            <p:txEl>
                                              <p:pRg st="11" end="11"/>
                                            </p:txEl>
                                          </p:spTgt>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8">
                                            <p:txEl>
                                              <p:pRg st="12" end="12"/>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8">
                                            <p:txEl>
                                              <p:pRg st="14" end="14"/>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8">
                                            <p:txEl>
                                              <p:pRg st="15" end="15"/>
                                            </p:txEl>
                                          </p:spTgt>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8">
                                            <p:txEl>
                                              <p:pRg st="16" end="16"/>
                                            </p:txEl>
                                          </p:spTgt>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8">
                                            <p:txEl>
                                              <p:pRg st="17" end="17"/>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8">
                                            <p:txEl>
                                              <p:pRg st="18" end="18"/>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8">
                                            <p:txEl>
                                              <p:pRg st="19" end="19"/>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8">
                                            <p:txEl>
                                              <p:pRg st="20" end="20"/>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8">
                                            <p:txEl>
                                              <p:pRg st="21" end="21"/>
                                            </p:txEl>
                                          </p:spTgt>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8">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56536" y="355092"/>
            <a:ext cx="7729728" cy="1188720"/>
          </a:xfrm>
        </p:spPr>
        <p:txBody>
          <a:bodyPr/>
          <a:lstStyle/>
          <a:p>
            <a:r>
              <a:rPr lang="en-US" dirty="0" smtClean="0"/>
              <a:t>Get a dog, not a cat</a:t>
            </a:r>
            <a:br>
              <a:rPr lang="en-US" dirty="0" smtClean="0"/>
            </a:br>
            <a:r>
              <a:rPr lang="en-US" sz="2400" dirty="0" smtClean="0"/>
              <a:t>(EXAMPLE Type 1)</a:t>
            </a:r>
            <a:endParaRPr lang="en-US" sz="2400" dirty="0"/>
          </a:p>
        </p:txBody>
      </p:sp>
      <p:sp>
        <p:nvSpPr>
          <p:cNvPr id="6" name="Content Placeholder 5"/>
          <p:cNvSpPr>
            <a:spLocks noGrp="1"/>
          </p:cNvSpPr>
          <p:nvPr>
            <p:ph idx="1"/>
          </p:nvPr>
        </p:nvSpPr>
        <p:spPr>
          <a:xfrm>
            <a:off x="241300" y="1676400"/>
            <a:ext cx="11366500" cy="5092700"/>
          </a:xfrm>
        </p:spPr>
        <p:txBody>
          <a:bodyPr>
            <a:normAutofit fontScale="92500" lnSpcReduction="10000"/>
          </a:bodyPr>
          <a:lstStyle/>
          <a:p>
            <a:pPr marL="0" lvl="0" indent="0">
              <a:spcBef>
                <a:spcPts val="0"/>
              </a:spcBef>
              <a:buClrTx/>
              <a:buNone/>
              <a:defRPr/>
            </a:pPr>
            <a:r>
              <a:rPr lang="en-US" dirty="0" smtClean="0"/>
              <a:t>	</a:t>
            </a:r>
            <a:r>
              <a:rPr lang="en-US" sz="2400" b="1" dirty="0" smtClean="0">
                <a:solidFill>
                  <a:srgbClr val="0070C0"/>
                </a:solidFill>
              </a:rPr>
              <a:t>Intro-</a:t>
            </a:r>
            <a:r>
              <a:rPr lang="en-US" sz="2400" dirty="0" smtClean="0"/>
              <a:t> Dogs </a:t>
            </a:r>
            <a:r>
              <a:rPr lang="en-US" sz="2400" dirty="0"/>
              <a:t>are better than </a:t>
            </a:r>
            <a:r>
              <a:rPr lang="en-US" sz="2400" dirty="0" smtClean="0"/>
              <a:t>cats. They keep us fit, protect us, and give us unconditional love no matter what. </a:t>
            </a:r>
          </a:p>
          <a:p>
            <a:pPr marL="0" lvl="0" indent="0">
              <a:spcBef>
                <a:spcPts val="0"/>
              </a:spcBef>
              <a:buClrTx/>
              <a:buNone/>
              <a:defRPr/>
            </a:pPr>
            <a:r>
              <a:rPr lang="en-US" sz="2400" dirty="0"/>
              <a:t>	</a:t>
            </a:r>
            <a:r>
              <a:rPr lang="en-US" sz="2400" b="1" dirty="0" smtClean="0">
                <a:solidFill>
                  <a:srgbClr val="0070C0"/>
                </a:solidFill>
              </a:rPr>
              <a:t>Reasons &amp; Support- </a:t>
            </a:r>
            <a:r>
              <a:rPr lang="en-US" sz="2400" dirty="0" smtClean="0"/>
              <a:t>Dogs are great for a healthy life style. Dogs can be taken on hikes, walks, runs, and encourage their owner to be active in many ways. Dogs </a:t>
            </a:r>
            <a:r>
              <a:rPr lang="en-US" sz="2400" dirty="0"/>
              <a:t>can, and will protect you. </a:t>
            </a:r>
            <a:r>
              <a:rPr lang="en-US" sz="2400" dirty="0" smtClean="0"/>
              <a:t>Dogs can naturally sense danger, and are born protectors of those that they love. </a:t>
            </a:r>
            <a:r>
              <a:rPr lang="en-US" sz="2400" dirty="0"/>
              <a:t>Dogs will give you unconditional love until the day they die.  </a:t>
            </a:r>
            <a:r>
              <a:rPr lang="en-US" sz="2400" dirty="0" smtClean="0"/>
              <a:t>Dogs show this love everyday. Even if you are gone all day, they are always dying for your love and attention no matter the time you have been gone.</a:t>
            </a:r>
          </a:p>
          <a:p>
            <a:pPr marL="0" lvl="0" indent="0">
              <a:spcBef>
                <a:spcPts val="0"/>
              </a:spcBef>
              <a:buClrTx/>
              <a:buNone/>
              <a:defRPr/>
            </a:pPr>
            <a:r>
              <a:rPr lang="en-US" sz="2400" dirty="0"/>
              <a:t>	</a:t>
            </a:r>
            <a:r>
              <a:rPr lang="en-US" sz="2400" b="1" dirty="0" smtClean="0">
                <a:solidFill>
                  <a:srgbClr val="0070C0"/>
                </a:solidFill>
              </a:rPr>
              <a:t>Counterclaim-</a:t>
            </a:r>
            <a:r>
              <a:rPr lang="en-US" sz="2400" dirty="0" smtClean="0"/>
              <a:t> Cat lovers may say that there is </a:t>
            </a:r>
            <a:r>
              <a:rPr lang="en-US" sz="2400" dirty="0"/>
              <a:t>a draw to cats and how they love to stay indoors, but they don’t encourage you to live </a:t>
            </a:r>
            <a:r>
              <a:rPr lang="en-US" sz="2400" dirty="0" smtClean="0"/>
              <a:t>an active, healthy lifestyle.  Although</a:t>
            </a:r>
            <a:r>
              <a:rPr lang="en-US" sz="2400" dirty="0"/>
              <a:t>, sometimes, there is nothing more frightening than an angry cat they are not </a:t>
            </a:r>
            <a:r>
              <a:rPr lang="en-US" sz="2400" dirty="0" smtClean="0"/>
              <a:t>protective </a:t>
            </a:r>
            <a:r>
              <a:rPr lang="en-US" sz="2400" dirty="0"/>
              <a:t>of their </a:t>
            </a:r>
            <a:r>
              <a:rPr lang="en-US" sz="2400" dirty="0" smtClean="0"/>
              <a:t>people just themselves. Many cat lovers may </a:t>
            </a:r>
            <a:r>
              <a:rPr lang="en-US" sz="2400" dirty="0"/>
              <a:t>think </a:t>
            </a:r>
            <a:r>
              <a:rPr lang="en-US" sz="2400" dirty="0" smtClean="0"/>
              <a:t>a </a:t>
            </a:r>
            <a:r>
              <a:rPr lang="en-US" sz="2400" dirty="0"/>
              <a:t>dog needs too much attention and cats are easier to handle. </a:t>
            </a:r>
            <a:r>
              <a:rPr lang="en-US" sz="2400" dirty="0" smtClean="0"/>
              <a:t>However, cats tend to ignore you more than they want to interact with you. They do not show their love and affection for you as easily.</a:t>
            </a:r>
            <a:endParaRPr lang="en-US" sz="2400" dirty="0"/>
          </a:p>
          <a:p>
            <a:pPr marL="0" lvl="0" indent="0">
              <a:spcBef>
                <a:spcPts val="0"/>
              </a:spcBef>
              <a:buClrTx/>
              <a:buNone/>
              <a:defRPr/>
            </a:pPr>
            <a:r>
              <a:rPr lang="en-US" sz="2400" dirty="0" smtClean="0"/>
              <a:t>	</a:t>
            </a:r>
            <a:r>
              <a:rPr lang="en-US" sz="2400" b="1" dirty="0" smtClean="0">
                <a:solidFill>
                  <a:srgbClr val="0070C0"/>
                </a:solidFill>
              </a:rPr>
              <a:t>Conclusion-</a:t>
            </a:r>
            <a:r>
              <a:rPr lang="en-US" sz="2400" dirty="0" smtClean="0">
                <a:solidFill>
                  <a:srgbClr val="0070C0"/>
                </a:solidFill>
              </a:rPr>
              <a:t> </a:t>
            </a:r>
            <a:r>
              <a:rPr lang="en-US" sz="2400" dirty="0" smtClean="0"/>
              <a:t>Do </a:t>
            </a:r>
            <a:r>
              <a:rPr lang="en-US" sz="2400" dirty="0"/>
              <a:t>you want to live a long, healthy life? Do you want to be </a:t>
            </a:r>
            <a:r>
              <a:rPr lang="en-US" sz="2400" dirty="0" smtClean="0"/>
              <a:t>loved unconditionally? Then </a:t>
            </a:r>
            <a:r>
              <a:rPr lang="en-US" sz="2400" dirty="0"/>
              <a:t>a dog is the right choice for you.</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15520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86686" y="278892"/>
            <a:ext cx="7729728" cy="1188720"/>
          </a:xfrm>
        </p:spPr>
        <p:txBody>
          <a:bodyPr/>
          <a:lstStyle/>
          <a:p>
            <a:r>
              <a:rPr lang="en-US" dirty="0" smtClean="0"/>
              <a:t>Get a dog, not a cat</a:t>
            </a:r>
            <a:br>
              <a:rPr lang="en-US" dirty="0" smtClean="0"/>
            </a:br>
            <a:r>
              <a:rPr lang="en-US" sz="2400" dirty="0" smtClean="0"/>
              <a:t>(EXAMPLE Type 2)</a:t>
            </a:r>
            <a:endParaRPr lang="en-US" sz="2400" dirty="0"/>
          </a:p>
        </p:txBody>
      </p:sp>
      <p:sp>
        <p:nvSpPr>
          <p:cNvPr id="6" name="Content Placeholder 5"/>
          <p:cNvSpPr>
            <a:spLocks noGrp="1"/>
          </p:cNvSpPr>
          <p:nvPr>
            <p:ph idx="1"/>
          </p:nvPr>
        </p:nvSpPr>
        <p:spPr>
          <a:xfrm>
            <a:off x="114300" y="1676400"/>
            <a:ext cx="11874500" cy="4826000"/>
          </a:xfrm>
        </p:spPr>
        <p:txBody>
          <a:bodyPr>
            <a:noAutofit/>
          </a:bodyPr>
          <a:lstStyle/>
          <a:p>
            <a:pPr marL="0" lvl="0" indent="0">
              <a:spcBef>
                <a:spcPts val="0"/>
              </a:spcBef>
              <a:buClrTx/>
              <a:buNone/>
              <a:defRPr/>
            </a:pPr>
            <a:r>
              <a:rPr lang="en-US" sz="2200" dirty="0"/>
              <a:t>	</a:t>
            </a:r>
            <a:r>
              <a:rPr lang="en-US" sz="2200" b="1" dirty="0" smtClean="0">
                <a:solidFill>
                  <a:srgbClr val="0070C0"/>
                </a:solidFill>
              </a:rPr>
              <a:t>Intro-</a:t>
            </a:r>
            <a:r>
              <a:rPr lang="en-US" sz="2200" dirty="0" smtClean="0"/>
              <a:t> Dogs </a:t>
            </a:r>
            <a:r>
              <a:rPr lang="en-US" sz="2200" dirty="0"/>
              <a:t>are better than cats. They keep us fit, protect us, and give us unconditional love no matter what. </a:t>
            </a:r>
          </a:p>
          <a:p>
            <a:pPr marL="0" lvl="0" indent="0">
              <a:spcBef>
                <a:spcPts val="0"/>
              </a:spcBef>
              <a:buClrTx/>
              <a:buNone/>
            </a:pPr>
            <a:r>
              <a:rPr lang="en-US" sz="2200" dirty="0" smtClean="0"/>
              <a:t>	</a:t>
            </a:r>
            <a:r>
              <a:rPr lang="en-US" sz="2200" b="1" dirty="0" smtClean="0">
                <a:solidFill>
                  <a:srgbClr val="0070C0"/>
                </a:solidFill>
              </a:rPr>
              <a:t>Reasons &amp; Support/Counterclaims- </a:t>
            </a:r>
            <a:r>
              <a:rPr lang="en-US" sz="2200" dirty="0" smtClean="0"/>
              <a:t>Dogs keep us fit! </a:t>
            </a:r>
            <a:r>
              <a:rPr lang="en-US" sz="2200" dirty="0"/>
              <a:t>Dogs can be taken on hikes, walks, runs, and encourage their owner to be active in many ways. There </a:t>
            </a:r>
            <a:r>
              <a:rPr lang="en-US" sz="2200" dirty="0" smtClean="0"/>
              <a:t>is a draw to cats and how they love to stay indoors, but they don’t encourage you to live an active, healthy lifestyle. </a:t>
            </a:r>
            <a:r>
              <a:rPr lang="en-US" sz="2200" dirty="0"/>
              <a:t>Dogs can, and will protect you. Dogs can naturally sense danger, and are born protectors of those that they love. </a:t>
            </a:r>
            <a:r>
              <a:rPr lang="en-US" sz="2200" dirty="0" smtClean="0"/>
              <a:t> Although, sometimes, there is nothing more frightening than an angry cat they are not usually protective of their people mostly just their own space. Dogs </a:t>
            </a:r>
            <a:r>
              <a:rPr lang="en-US" sz="2200" dirty="0"/>
              <a:t>will give you unconditional love until the day they die. Even if you are gone all day, they are always dying for your love and attention no matter the time you have been </a:t>
            </a:r>
            <a:r>
              <a:rPr lang="en-US" sz="2200" dirty="0" smtClean="0"/>
              <a:t>gone. Some </a:t>
            </a:r>
            <a:r>
              <a:rPr lang="en-US" sz="2200" dirty="0"/>
              <a:t>may think that means a dog needs too much attention and cats are easier to handle. However, cats tend to ignore you more than they want to interact with you. They do not show their love and affection for you as easily.</a:t>
            </a:r>
          </a:p>
          <a:p>
            <a:pPr marL="0" indent="0">
              <a:spcBef>
                <a:spcPts val="0"/>
              </a:spcBef>
              <a:buClrTx/>
              <a:buNone/>
            </a:pPr>
            <a:r>
              <a:rPr lang="en-US" sz="2200" dirty="0" smtClean="0"/>
              <a:t> 	</a:t>
            </a:r>
            <a:r>
              <a:rPr lang="en-US" sz="2200" b="1" dirty="0" smtClean="0">
                <a:solidFill>
                  <a:srgbClr val="0070C0"/>
                </a:solidFill>
              </a:rPr>
              <a:t>Conclusion- </a:t>
            </a:r>
            <a:r>
              <a:rPr lang="en-US" sz="2200" dirty="0" smtClean="0"/>
              <a:t>Do you want to live a long, healthy life?</a:t>
            </a:r>
            <a:r>
              <a:rPr lang="en-US" sz="2200" dirty="0"/>
              <a:t> Do you want to be </a:t>
            </a:r>
            <a:r>
              <a:rPr lang="en-US" sz="2200" dirty="0" smtClean="0"/>
              <a:t>loved unconditionally? Then a dog is the right choice for you.</a:t>
            </a:r>
          </a:p>
        </p:txBody>
      </p:sp>
    </p:spTree>
    <p:extLst>
      <p:ext uri="{BB962C8B-B14F-4D97-AF65-F5344CB8AC3E}">
        <p14:creationId xmlns:p14="http://schemas.microsoft.com/office/powerpoint/2010/main" val="124304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3001</TotalTime>
  <Words>408</Words>
  <Application>Microsoft Office PowerPoint</Application>
  <PresentationFormat>Custom</PresentationFormat>
  <Paragraphs>79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Parcel</vt:lpstr>
      <vt:lpstr>Persuasive writing structure</vt:lpstr>
      <vt:lpstr>Let’s recap…</vt:lpstr>
      <vt:lpstr>There are TWO Types of structure in persuasive writing</vt:lpstr>
      <vt:lpstr>Type 1</vt:lpstr>
      <vt:lpstr>Type 2</vt:lpstr>
      <vt:lpstr>Get a dog, not a cat (EXAMPLE Type 1)</vt:lpstr>
      <vt:lpstr>Get a dog, not a cat (EXAMPLE Type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Structure</dc:title>
  <dc:creator>Lauren Poe</dc:creator>
  <cp:lastModifiedBy>Melanie</cp:lastModifiedBy>
  <cp:revision>24</cp:revision>
  <dcterms:created xsi:type="dcterms:W3CDTF">2017-02-06T21:11:18Z</dcterms:created>
  <dcterms:modified xsi:type="dcterms:W3CDTF">2018-02-07T14:10:48Z</dcterms:modified>
</cp:coreProperties>
</file>