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2" r:id="rId8"/>
    <p:sldId id="265" r:id="rId9"/>
    <p:sldId id="269" r:id="rId10"/>
    <p:sldId id="263" r:id="rId11"/>
    <p:sldId id="267" r:id="rId12"/>
    <p:sldId id="260" r:id="rId13"/>
    <p:sldId id="275" r:id="rId14"/>
    <p:sldId id="271" r:id="rId15"/>
    <p:sldId id="274" r:id="rId16"/>
    <p:sldId id="272" r:id="rId17"/>
    <p:sldId id="273" r:id="rId18"/>
    <p:sldId id="268" r:id="rId19"/>
    <p:sldId id="261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</a:t>
            </a:r>
            <a:r>
              <a:rPr lang="en-US" sz="2000" dirty="0" smtClean="0"/>
              <a:t>#4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GERUNDS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laughing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92500"/>
          </a:bodyPr>
          <a:lstStyle/>
          <a:p>
            <a:r>
              <a:rPr lang="en-US" sz="6000" b="0" dirty="0" smtClean="0"/>
              <a:t>Rock climbing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USAGE OF GERUNDS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50" y="1752600"/>
            <a:ext cx="8077200" cy="144475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 GERUND OR GERUND PHRASE MAY BE USED IN THE SENTENCE IN MOST WAYS A NOUN MAY BE USED!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3528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SUBJECT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DIRECT OBJECT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INDIRECT OBJECT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OBJECT OF PREPOSITION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PREDICATE NOUN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APPOSITIVE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23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159237" y="3980570"/>
            <a:ext cx="1917963" cy="2881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50032" y="4572000"/>
            <a:ext cx="322006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29565" y="2743200"/>
            <a:ext cx="228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52925" y="3352800"/>
            <a:ext cx="600075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20498" y="3929052"/>
            <a:ext cx="351502" cy="321474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7600" y="2133600"/>
            <a:ext cx="285750" cy="2667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743200"/>
            <a:ext cx="600075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962400"/>
            <a:ext cx="600075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71332" y="5181600"/>
            <a:ext cx="1181868" cy="304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2113936"/>
            <a:ext cx="15240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71851" y="3352799"/>
            <a:ext cx="981074" cy="321474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62388" y="4545494"/>
            <a:ext cx="709612" cy="321474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43865" y="5147187"/>
            <a:ext cx="709612" cy="321474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17232" y="2073029"/>
            <a:ext cx="969168" cy="321474"/>
          </a:xfrm>
          <a:prstGeom prst="rec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72038" y="4572000"/>
            <a:ext cx="1376362" cy="294968"/>
          </a:xfrm>
          <a:prstGeom prst="rec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68340" y="2743200"/>
            <a:ext cx="1502991" cy="30480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319003" y="3352799"/>
            <a:ext cx="986797" cy="30480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10200" y="3962400"/>
            <a:ext cx="751495" cy="288126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812401" y="5147187"/>
            <a:ext cx="751495" cy="288126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53000" y="3361137"/>
            <a:ext cx="1447800" cy="288126"/>
          </a:xfrm>
          <a:prstGeom prst="rect">
            <a:avLst/>
          </a:prstGeom>
          <a:solidFill>
            <a:srgbClr val="D42CD8"/>
          </a:solidFill>
          <a:ln>
            <a:solidFill>
              <a:srgbClr val="D42C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USAGE OF GERUNDS: EXAMPLES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3794" y="1828800"/>
            <a:ext cx="8382000" cy="369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SUBJECT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 is good exercise.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DIRECT OBJECT  I enjoy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INDIRECT OBJECT  Ramona gave </a:t>
            </a:r>
            <a:r>
              <a:rPr lang="en-US" sz="2000" b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 her best effort.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OBJECT OF PREPOSITION  He won a medal for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PREDICATE NOUN  Her hobby is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APPOSITIVE  Our hobby,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, improved our muscle tone.</a:t>
            </a:r>
          </a:p>
        </p:txBody>
      </p:sp>
    </p:spTree>
    <p:extLst>
      <p:ext uri="{BB962C8B-B14F-4D97-AF65-F5344CB8AC3E}">
        <p14:creationId xmlns:p14="http://schemas.microsoft.com/office/powerpoint/2010/main" val="31466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 animBg="1"/>
      <p:bldP spid="11" grpId="0" animBg="1"/>
      <p:bldP spid="6" grpId="0" animBg="1"/>
      <p:bldP spid="13" grpId="0" animBg="1"/>
      <p:bldP spid="3" grpId="0" animBg="1"/>
      <p:bldP spid="5" grpId="0" animBg="1"/>
      <p:bldP spid="7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70358" y="3295649"/>
            <a:ext cx="1744841" cy="3536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2600" y="3276601"/>
            <a:ext cx="1828800" cy="372662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335063"/>
            <a:ext cx="4419600" cy="321474"/>
          </a:xfrm>
          <a:prstGeom prst="rect">
            <a:avLst/>
          </a:prstGeom>
          <a:solidFill>
            <a:srgbClr val="FF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8894" y="3733800"/>
            <a:ext cx="6819706" cy="440526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5094" y="3733801"/>
            <a:ext cx="2933506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182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Jessica really enjoys </a:t>
            </a:r>
            <a:endParaRPr lang="en-US" sz="2800" dirty="0" smtClean="0"/>
          </a:p>
          <a:p>
            <a:r>
              <a:rPr lang="en-US" sz="2800" dirty="0" smtClean="0"/>
              <a:t>bothering </a:t>
            </a:r>
            <a:r>
              <a:rPr lang="en-US" sz="2800" dirty="0" smtClean="0"/>
              <a:t>the neighbors </a:t>
            </a:r>
            <a:endParaRPr lang="en-US" sz="2800" dirty="0" smtClean="0"/>
          </a:p>
          <a:p>
            <a:r>
              <a:rPr lang="en-US" sz="2800" dirty="0" smtClean="0"/>
              <a:t>with </a:t>
            </a:r>
            <a:r>
              <a:rPr lang="en-US" sz="2800" dirty="0" smtClean="0"/>
              <a:t>loud music.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93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3349061"/>
            <a:ext cx="2209800" cy="3536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3303987"/>
            <a:ext cx="457200" cy="372662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00800" y="3268263"/>
            <a:ext cx="15240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3270055"/>
            <a:ext cx="2438400" cy="387545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9668" y="3702674"/>
            <a:ext cx="3879732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00106" y="4083674"/>
            <a:ext cx="4457894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71847" y="3623668"/>
            <a:ext cx="2933506" cy="457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3245474"/>
            <a:ext cx="67818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finished practice after swimming ten punishment laps.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725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3776068"/>
            <a:ext cx="762000" cy="3536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3000" y="3251006"/>
            <a:ext cx="2209800" cy="372662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3234331"/>
            <a:ext cx="9906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1644" y="4267200"/>
            <a:ext cx="5442155" cy="387545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19200" y="4876800"/>
            <a:ext cx="72390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776068"/>
            <a:ext cx="51816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01644" y="4262283"/>
            <a:ext cx="2317956" cy="3809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772400" cy="228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dangerous activity </a:t>
            </a:r>
            <a:r>
              <a:rPr lang="en-US" sz="2800" dirty="0" smtClean="0"/>
              <a:t>for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long-haired people is </a:t>
            </a:r>
            <a:endParaRPr lang="en-US" sz="2800" dirty="0" smtClean="0"/>
          </a:p>
          <a:p>
            <a:r>
              <a:rPr lang="en-US" sz="2800" dirty="0" smtClean="0"/>
              <a:t>blowing </a:t>
            </a:r>
            <a:r>
              <a:rPr lang="en-US" sz="2800" dirty="0" smtClean="0"/>
              <a:t>gum bubbles </a:t>
            </a:r>
            <a:endParaRPr lang="en-US" sz="2800" dirty="0" smtClean="0"/>
          </a:p>
          <a:p>
            <a:r>
              <a:rPr lang="en-US" sz="2800" dirty="0" smtClean="0"/>
              <a:t>With the </a:t>
            </a:r>
            <a:r>
              <a:rPr lang="en-US" sz="2800" dirty="0" smtClean="0"/>
              <a:t>car windows open.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1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7206" y="3886200"/>
            <a:ext cx="2040194" cy="381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91981" y="3429000"/>
            <a:ext cx="2209800" cy="372662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4419600"/>
            <a:ext cx="75438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4059" y="3886200"/>
            <a:ext cx="2317956" cy="3809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42900" y="3352800"/>
            <a:ext cx="8458200" cy="198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My favorite Sunday </a:t>
            </a:r>
            <a:r>
              <a:rPr lang="en-US" sz="2800" dirty="0" smtClean="0"/>
              <a:t>activity</a:t>
            </a:r>
            <a:r>
              <a:rPr lang="en-US" sz="2800" dirty="0" smtClean="0"/>
              <a:t>, </a:t>
            </a:r>
            <a:endParaRPr lang="en-US" sz="2800" dirty="0" smtClean="0"/>
          </a:p>
          <a:p>
            <a:r>
              <a:rPr lang="en-US" sz="2800" dirty="0" smtClean="0"/>
              <a:t>reading</a:t>
            </a:r>
            <a:r>
              <a:rPr lang="en-US" sz="2800" dirty="0" smtClean="0"/>
              <a:t>, was </a:t>
            </a:r>
            <a:r>
              <a:rPr lang="en-US" sz="2800" dirty="0" smtClean="0"/>
              <a:t>CUT </a:t>
            </a:r>
            <a:r>
              <a:rPr lang="en-US" sz="2800" dirty="0" smtClean="0"/>
              <a:t>short </a:t>
            </a:r>
          </a:p>
          <a:p>
            <a:r>
              <a:rPr lang="en-US" sz="2800" dirty="0" smtClean="0"/>
              <a:t>because </a:t>
            </a:r>
            <a:r>
              <a:rPr lang="en-US" sz="2800" dirty="0" smtClean="0"/>
              <a:t>of our dinner plans.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1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7999" y="3827861"/>
            <a:ext cx="1774721" cy="35361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62050" y="3299251"/>
            <a:ext cx="4457700" cy="372662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5900" y="3810000"/>
            <a:ext cx="156210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3793929"/>
            <a:ext cx="1219200" cy="387545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19750" y="3268263"/>
            <a:ext cx="2305050" cy="3893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7748" y="3304213"/>
            <a:ext cx="2317956" cy="3809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167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Eating ice cream on a </a:t>
            </a:r>
            <a:r>
              <a:rPr lang="en-US" sz="2800" dirty="0" smtClean="0"/>
              <a:t>hot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a day can be a good way 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 smtClean="0"/>
              <a:t>cool off.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808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sz="4200" i="1" u="sng" dirty="0" smtClean="0"/>
              <a:t>“POSSESSIVE GOVERNS </a:t>
            </a:r>
          </a:p>
          <a:p>
            <a:r>
              <a:rPr lang="en-US" sz="4200" i="1" u="sng" dirty="0" smtClean="0"/>
              <a:t>THE GERUND!”</a:t>
            </a:r>
          </a:p>
          <a:p>
            <a:endParaRPr lang="en-US" sz="2000" dirty="0" smtClean="0"/>
          </a:p>
          <a:p>
            <a:r>
              <a:rPr lang="en-US" sz="2000" dirty="0" smtClean="0"/>
              <a:t> You need to make SURE you use the correct form of the pronoun before the gerund.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CAUTION!!!!!!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953000"/>
            <a:ext cx="7010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Correct = Father objects to </a:t>
            </a:r>
            <a:r>
              <a:rPr lang="en-US" sz="2400" u="sng" dirty="0" smtClean="0"/>
              <a:t>his</a:t>
            </a:r>
            <a:r>
              <a:rPr lang="en-US" sz="2400" dirty="0" smtClean="0"/>
              <a:t> </a:t>
            </a:r>
            <a:r>
              <a:rPr lang="en-US" sz="2400" b="1" i="1" dirty="0" smtClean="0"/>
              <a:t>staying</a:t>
            </a:r>
            <a:r>
              <a:rPr lang="en-US" sz="2400" dirty="0" smtClean="0"/>
              <a:t> in bed.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Incorrect = Father objects to him staying in bed.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3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77724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GERUND = a verb that ends in </a:t>
            </a:r>
            <a:r>
              <a:rPr lang="en-US" sz="2800" i="1" dirty="0" smtClean="0"/>
              <a:t>–</a:t>
            </a:r>
            <a:r>
              <a:rPr lang="en-US" sz="2800" i="1" dirty="0" err="1" smtClean="0"/>
              <a:t>ing</a:t>
            </a:r>
            <a:r>
              <a:rPr lang="en-US" sz="2800" i="1" dirty="0" smtClean="0"/>
              <a:t> </a:t>
            </a:r>
            <a:r>
              <a:rPr lang="en-US" sz="2800" dirty="0" smtClean="0"/>
              <a:t>and is used as a noun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gerund?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5174" y="4038600"/>
            <a:ext cx="5638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A gerund is the name of an action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sz="1200" i="1" dirty="0" smtClean="0"/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Running is good exercise.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His hobby is skating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Personally, I prefer golfing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4582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4200" i="1" u="sng" dirty="0" smtClean="0"/>
              <a:t>NOT ALL –ING WORDS </a:t>
            </a:r>
          </a:p>
          <a:p>
            <a:r>
              <a:rPr lang="en-US" sz="4200" i="1" u="sng" dirty="0" smtClean="0"/>
              <a:t>ARE GERUNDS!!!!</a:t>
            </a:r>
          </a:p>
          <a:p>
            <a:endParaRPr lang="en-US" sz="2000" dirty="0" smtClean="0"/>
          </a:p>
          <a:p>
            <a:r>
              <a:rPr lang="en-US" sz="2000" dirty="0" smtClean="0"/>
              <a:t> -ING verbs can be part of the verb phrase!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CAUTION!!!!!!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953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Gerund = </a:t>
            </a:r>
            <a:r>
              <a:rPr lang="en-US" sz="2000" b="1" dirty="0" smtClean="0"/>
              <a:t>Drooling</a:t>
            </a:r>
            <a:r>
              <a:rPr lang="en-US" sz="2000" dirty="0" smtClean="0"/>
              <a:t> is rude.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Verb Phrase = The baby </a:t>
            </a:r>
            <a:r>
              <a:rPr lang="en-US" sz="2000" b="1" dirty="0" smtClean="0"/>
              <a:t>is drooling </a:t>
            </a:r>
            <a:r>
              <a:rPr lang="en-US" sz="2000" dirty="0" smtClean="0"/>
              <a:t>into the mashed carrots.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729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2743201"/>
            <a:ext cx="8077200" cy="1219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GERUND PHRASE = a gerund that is accompanied by modifiers and/or an object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gerund phrase?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077929"/>
            <a:ext cx="845820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The complete gerund phrase may be thought of as taking the place of a noun.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i="1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u="sng" dirty="0" smtClean="0"/>
              <a:t>Kayaking on the lake</a:t>
            </a:r>
            <a:r>
              <a:rPr lang="en-US" sz="2400" i="1" dirty="0" smtClean="0"/>
              <a:t> is Justin’s idea of relaxation.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Nicole has the gift of </a:t>
            </a:r>
            <a:r>
              <a:rPr lang="en-US" sz="2400" i="1" u="sng" dirty="0" smtClean="0"/>
              <a:t>always saying the right thing</a:t>
            </a:r>
            <a:r>
              <a:rPr lang="en-US" sz="2400" i="1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Jonathan enjoys </a:t>
            </a:r>
            <a:r>
              <a:rPr lang="en-US" sz="2400" i="1" u="sng" dirty="0" smtClean="0"/>
              <a:t>leisurely reading poetry in the evening</a:t>
            </a:r>
            <a:r>
              <a:rPr lang="en-US" sz="2400" i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4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3090501"/>
            <a:ext cx="7848600" cy="1673225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COMPOUND GERUND = formed by Placing a noun before a gerund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compound gerund?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264529"/>
            <a:ext cx="67818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They enjoy mountain climbing.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Arnold’s favorite activity is fly fishing.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38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7724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Identify each example</a:t>
            </a:r>
          </a:p>
          <a:p>
            <a:r>
              <a:rPr lang="en-US" sz="2400" dirty="0" smtClean="0"/>
              <a:t> by holding up one of the following numbers:</a:t>
            </a:r>
          </a:p>
          <a:p>
            <a:endParaRPr lang="en-US" sz="2400" dirty="0"/>
          </a:p>
          <a:p>
            <a:r>
              <a:rPr lang="en-US" sz="2400" dirty="0"/>
              <a:t>(1) GERUND</a:t>
            </a:r>
            <a:br>
              <a:rPr lang="en-US" sz="2400" dirty="0"/>
            </a:br>
            <a:r>
              <a:rPr lang="en-US" sz="2400" dirty="0"/>
              <a:t>(2) GERUND PHRASE</a:t>
            </a:r>
            <a:br>
              <a:rPr lang="en-US" sz="2400" dirty="0"/>
            </a:br>
            <a:r>
              <a:rPr lang="en-US" sz="2400" dirty="0"/>
              <a:t>(3) COMPOUND GERUND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WHAT AM I?????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690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70000" lnSpcReduction="20000"/>
          </a:bodyPr>
          <a:lstStyle/>
          <a:p>
            <a:r>
              <a:rPr lang="en-US" sz="6000" b="0" dirty="0" smtClean="0"/>
              <a:t>Appealing to their intelligence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FLYING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352800"/>
            <a:ext cx="7242174" cy="1676400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Shooting paintballs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85000" lnSpcReduction="10000"/>
          </a:bodyPr>
          <a:lstStyle/>
          <a:p>
            <a:r>
              <a:rPr lang="en-US" sz="6000" b="0" dirty="0" smtClean="0"/>
              <a:t>Skeet shooting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2810</TotalTime>
  <Words>470</Words>
  <Application>Microsoft Office PowerPoint</Application>
  <PresentationFormat>On-screen Show (4:3)</PresentationFormat>
  <Paragraphs>85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GERUNDS</vt:lpstr>
      <vt:lpstr>What is a gerund?</vt:lpstr>
      <vt:lpstr>What is a gerund phrase?</vt:lpstr>
      <vt:lpstr>What is a compound gerund?</vt:lpstr>
      <vt:lpstr>WHAT AM I?????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USAGE OF GERUNDS</vt:lpstr>
      <vt:lpstr>USAGE OF GERUNDS: EXAMPLES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CAUTION!!!!!!</vt:lpstr>
      <vt:lpstr>CAUTION!!!!!!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29</cp:revision>
  <dcterms:created xsi:type="dcterms:W3CDTF">2015-01-06T15:41:05Z</dcterms:created>
  <dcterms:modified xsi:type="dcterms:W3CDTF">2018-01-25T20:58:55Z</dcterms:modified>
</cp:coreProperties>
</file>