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7ABF"/>
    <a:srgbClr val="FAD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A845E9-7666-420D-A14C-6A33E9DB97C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13E3B-4E40-442A-B0C9-42D7587A251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r>
              <a:rPr lang="en-US" smtClean="0"/>
              <a:t>REVIEW </a:t>
            </a:r>
            <a:r>
              <a:rPr lang="en-US" smtClean="0"/>
              <a:t>#3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ACTIVE &amp; PASSIVE VOICE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50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74694" y="5153332"/>
            <a:ext cx="2473306" cy="528484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3713" y="4624848"/>
            <a:ext cx="1832487" cy="528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87414" y="4624848"/>
            <a:ext cx="876299" cy="528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1" y="3238500"/>
            <a:ext cx="16002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238500"/>
            <a:ext cx="26670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2842260"/>
            <a:ext cx="2438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404" y="2679290"/>
            <a:ext cx="7848600" cy="1524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sz="2800" cap="none" dirty="0" smtClean="0"/>
              <a:t>In a tragic accident, a concussion was suffered by </a:t>
            </a:r>
            <a:r>
              <a:rPr lang="en-US" sz="2800" cap="none" dirty="0" err="1" smtClean="0"/>
              <a:t>Fifi</a:t>
            </a:r>
            <a:r>
              <a:rPr lang="en-US" sz="2800" cap="none" dirty="0" smtClean="0"/>
              <a:t> when her doggy door stuck shut.</a:t>
            </a:r>
            <a:endParaRPr lang="en-US" sz="28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5475" y="381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PRACTICE #3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Rewrite the following sentence by changing the verb from passive to active.</a:t>
            </a:r>
            <a:endParaRPr lang="en-US" sz="3100" b="1" dirty="0"/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562404" y="4510548"/>
            <a:ext cx="7848600" cy="18238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2800" cap="none" dirty="0" smtClean="0">
                <a:solidFill>
                  <a:schemeClr val="tx1"/>
                </a:solidFill>
              </a:rPr>
              <a:t>In a tragic accident, </a:t>
            </a:r>
            <a:r>
              <a:rPr lang="en-US" sz="2800" cap="none" dirty="0" err="1" smtClean="0">
                <a:solidFill>
                  <a:schemeClr val="tx1"/>
                </a:solidFill>
              </a:rPr>
              <a:t>Fifi</a:t>
            </a:r>
            <a:r>
              <a:rPr lang="en-US" sz="2800" cap="none" dirty="0" smtClean="0">
                <a:solidFill>
                  <a:schemeClr val="tx1"/>
                </a:solidFill>
              </a:rPr>
              <a:t> suffered a concussion when her doggy door stuck shut.</a:t>
            </a:r>
            <a:endParaRPr lang="en-US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4" grpId="0" animBg="1"/>
      <p:bldP spid="12" grpId="0" animBg="1"/>
      <p:bldP spid="10" grpId="0" animBg="1"/>
      <p:bldP spid="8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1752600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ACTIVE VOICE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</a:t>
            </a:r>
            <a:r>
              <a:rPr lang="en-US" dirty="0" smtClean="0"/>
              <a:t>he subject of the sentence performs the action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PASSIVE VOICE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subject of the sentence receives the action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61688" y="23622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04071" y="4953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" y="4340942"/>
            <a:ext cx="1676400" cy="535858"/>
          </a:xfrm>
          <a:prstGeom prst="rect">
            <a:avLst/>
          </a:prstGeom>
          <a:solidFill>
            <a:srgbClr val="FAD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4358148"/>
            <a:ext cx="914399" cy="5161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3023" y="4522839"/>
            <a:ext cx="11430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03473" y="5025513"/>
            <a:ext cx="1632155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22423" y="5558913"/>
            <a:ext cx="15621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5025513"/>
            <a:ext cx="16764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4876800"/>
            <a:ext cx="31242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1927" y="3962400"/>
            <a:ext cx="17526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3886200"/>
            <a:ext cx="9144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73529" y="3429000"/>
            <a:ext cx="102747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8862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ACTIVE VOICE:</a:t>
            </a:r>
          </a:p>
          <a:p>
            <a:pPr marL="0" indent="0" algn="ctr">
              <a:buNone/>
            </a:pPr>
            <a:r>
              <a:rPr lang="en-US" dirty="0" smtClean="0"/>
              <a:t>the subject of the sentence performs the action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 smtClean="0"/>
              <a:t>The audience gave Octavius a huge hand after the recital.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464527" y="3989439"/>
            <a:ext cx="917473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3999" y="4492113"/>
            <a:ext cx="1779023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PASSIVE VOICE 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subject of the sentence receives the </a:t>
            </a:r>
            <a:r>
              <a:rPr lang="en-US" dirty="0" smtClean="0"/>
              <a:t>action</a:t>
            </a: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 smtClean="0"/>
              <a:t>A huge hand </a:t>
            </a:r>
          </a:p>
          <a:p>
            <a:pPr marL="0" indent="0" algn="ctr">
              <a:buNone/>
            </a:pPr>
            <a:r>
              <a:rPr lang="en-US" sz="3200" dirty="0" smtClean="0"/>
              <a:t>was given to Octavius by </a:t>
            </a:r>
            <a:r>
              <a:rPr lang="en-US" sz="3200" dirty="0"/>
              <a:t>the audience after the recital.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11" grpId="0" animBg="1"/>
      <p:bldP spid="12" grpId="0" animBg="1"/>
      <p:bldP spid="13" grpId="0" animBg="1"/>
      <p:bldP spid="14" grpId="0" animBg="1"/>
      <p:bldP spid="4" grpId="0" animBg="1"/>
      <p:bldP spid="10" grpId="0" animBg="1"/>
      <p:bldP spid="9" grpId="0" animBg="1"/>
      <p:bldP spid="8" grpId="0" animBg="1"/>
      <p:bldP spid="7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553200" y="4395511"/>
            <a:ext cx="14478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4358640"/>
            <a:ext cx="11430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390144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886200"/>
            <a:ext cx="3657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343400"/>
            <a:ext cx="2057400" cy="50931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ACTIVE VOICE:</a:t>
            </a:r>
          </a:p>
          <a:p>
            <a:pPr marL="0" indent="0" algn="ctr">
              <a:buNone/>
            </a:pPr>
            <a:r>
              <a:rPr lang="en-US" dirty="0" smtClean="0"/>
              <a:t>the subject of the sentence performs the action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 smtClean="0"/>
              <a:t>Cousin Wainwright wears underwear that’s too tight.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53100" y="4953000"/>
            <a:ext cx="2247900" cy="4572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53100" y="5425440"/>
            <a:ext cx="2247900" cy="4572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148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PASSIVE VOICE 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subject of the sentence receives the action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EXAMPLE:</a:t>
            </a:r>
          </a:p>
          <a:p>
            <a:pPr marL="0" indent="0" algn="ctr">
              <a:buNone/>
            </a:pPr>
            <a:r>
              <a:rPr lang="en-US" sz="3200" dirty="0"/>
              <a:t>U</a:t>
            </a:r>
            <a:r>
              <a:rPr lang="en-US" sz="3200" dirty="0" smtClean="0"/>
              <a:t>nderwear that’s too tight is worn </a:t>
            </a:r>
          </a:p>
          <a:p>
            <a:pPr marL="0" indent="0" algn="ctr">
              <a:buNone/>
            </a:pPr>
            <a:r>
              <a:rPr lang="en-US" sz="3200" dirty="0" smtClean="0"/>
              <a:t>by Cousin Wainwright.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7" grpId="0" animBg="1"/>
      <p:bldP spid="4" grpId="0" animBg="1"/>
      <p:bldP spid="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PASSIVE: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724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/>
              <a:t>ACTIVE VOICE:</a:t>
            </a:r>
          </a:p>
          <a:p>
            <a:pPr marL="0" indent="0" algn="ctr">
              <a:buNone/>
            </a:pPr>
            <a:r>
              <a:rPr lang="en-US" dirty="0" smtClean="0"/>
              <a:t>the subject of the sentence performs the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 smtClean="0"/>
              <a:t>Stronger sentence</a:t>
            </a:r>
          </a:p>
          <a:p>
            <a:r>
              <a:rPr lang="en-US" sz="3200" dirty="0" smtClean="0"/>
              <a:t>More direct</a:t>
            </a:r>
          </a:p>
          <a:p>
            <a:r>
              <a:rPr lang="en-US" sz="3200" dirty="0" smtClean="0"/>
              <a:t>Less wordy</a:t>
            </a:r>
            <a:endParaRPr lang="en-US" sz="1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PASSIVE VOICE 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subject of the sentence receives the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 smtClean="0"/>
              <a:t>Weaker sentence</a:t>
            </a:r>
          </a:p>
          <a:p>
            <a:r>
              <a:rPr lang="en-US" sz="3200" dirty="0" smtClean="0"/>
              <a:t>Less direct</a:t>
            </a:r>
          </a:p>
          <a:p>
            <a:r>
              <a:rPr lang="en-US" sz="3200" dirty="0" smtClean="0"/>
              <a:t>Wordier sentence</a:t>
            </a:r>
          </a:p>
          <a:p>
            <a:pPr lvl="2"/>
            <a:r>
              <a:rPr lang="en-US" sz="2700" dirty="0" smtClean="0"/>
              <a:t>Main verb requires a helping verb</a:t>
            </a:r>
          </a:p>
          <a:p>
            <a:pPr lvl="2"/>
            <a:r>
              <a:rPr lang="en-US" sz="2700" dirty="0" smtClean="0"/>
              <a:t>Performer of the action is inside prepositional phrase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57200" y="4267200"/>
            <a:ext cx="4114800" cy="2286000"/>
          </a:xfrm>
          <a:prstGeom prst="wedgeRectCallout">
            <a:avLst>
              <a:gd name="adj1" fmla="val 60660"/>
              <a:gd name="adj2" fmla="val -58330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08718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Octavius was given a huge hand by the audience after the recital.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62000" y="4572000"/>
            <a:ext cx="1600200" cy="3810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79406" y="4572000"/>
            <a:ext cx="1506794" cy="381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2700" y="4984955"/>
            <a:ext cx="1104900" cy="3810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3787" y="5416659"/>
            <a:ext cx="1558413" cy="3810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 WARNING! WARNING!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AN ACTIVE VERB SENTENCE CAN HAVE A HELPING VERB!!!!!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DO NOT ASSUME THAT IF THE SENTENCE HAS A HELPING VERB, THEN THE SENTENCE IS PASSIVE!!!!!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14800" y="2819400"/>
            <a:ext cx="9144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38400" y="4782164"/>
            <a:ext cx="23622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943964"/>
            <a:ext cx="2133600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0254" y="1981200"/>
            <a:ext cx="1530145" cy="494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4800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3962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1981200"/>
            <a:ext cx="83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the PASSIVE VOICE…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Reason #1: The performer of the action is unknown</a:t>
            </a:r>
          </a:p>
          <a:p>
            <a:pPr lvl="2"/>
            <a:r>
              <a:rPr lang="en-US" sz="2400" dirty="0" smtClean="0"/>
              <a:t>Attention all shoppers! A finger was found in the power tools department. To claim it, please report to the courtesy booth.</a:t>
            </a:r>
          </a:p>
          <a:p>
            <a:r>
              <a:rPr lang="en-US" sz="2400" dirty="0" smtClean="0"/>
              <a:t>Reason #2: The performer isn’t the most important element of the sentence</a:t>
            </a:r>
          </a:p>
          <a:p>
            <a:pPr lvl="2"/>
            <a:r>
              <a:rPr lang="en-US" sz="2400" dirty="0" err="1" smtClean="0"/>
              <a:t>Orpal’s</a:t>
            </a:r>
            <a:r>
              <a:rPr lang="en-US" sz="2400" dirty="0" smtClean="0"/>
              <a:t> scorpion has been found, so the class can relax.</a:t>
            </a:r>
          </a:p>
          <a:p>
            <a:r>
              <a:rPr lang="en-US" sz="2400" dirty="0" smtClean="0"/>
              <a:t>Reason #3: Hide blame</a:t>
            </a:r>
          </a:p>
          <a:p>
            <a:pPr lvl="2"/>
            <a:r>
              <a:rPr lang="en-US" sz="2400" dirty="0" smtClean="0"/>
              <a:t>Mistakes have been made.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90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715000" y="4729316"/>
            <a:ext cx="2438400" cy="528484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4729316"/>
            <a:ext cx="1905000" cy="528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4729316"/>
            <a:ext cx="1371600" cy="528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1890" y="3435145"/>
            <a:ext cx="143551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3600" y="2798506"/>
            <a:ext cx="23622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00400" y="2798506"/>
            <a:ext cx="27432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2819400"/>
            <a:ext cx="2590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848600" cy="1524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sz="2800" cap="none" dirty="0" smtClean="0"/>
              <a:t>Indigestion was suffered by several guests after someone found a mildewed shoe in the fondue. </a:t>
            </a:r>
            <a:endParaRPr lang="en-US" sz="28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PRACTICE #1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Rewrite the following sentence by changing the verb from passive to active.</a:t>
            </a:r>
            <a:endParaRPr lang="en-US" sz="3100" b="1" dirty="0"/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647700" y="4729316"/>
            <a:ext cx="7848600" cy="18238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2800" cap="none" dirty="0" smtClean="0">
                <a:solidFill>
                  <a:schemeClr val="tx1"/>
                </a:solidFill>
              </a:rPr>
              <a:t>Several guests suffered indigestion after someone found a mildewed shoe in the fondue.</a:t>
            </a:r>
            <a:endParaRPr lang="en-US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4" grpId="0" animBg="1"/>
      <p:bldP spid="12" grpId="0" animBg="1"/>
      <p:bldP spid="11" grpId="0" animBg="1"/>
      <p:bldP spid="10" grpId="0" animBg="1"/>
      <p:bldP spid="8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837471" y="4469990"/>
            <a:ext cx="2172929" cy="528484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3695" y="4469990"/>
            <a:ext cx="1037305" cy="528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599" y="4419600"/>
            <a:ext cx="1752599" cy="528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7644" y="3200400"/>
            <a:ext cx="2546555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39000" y="2667000"/>
            <a:ext cx="685800" cy="533400"/>
          </a:xfrm>
          <a:prstGeom prst="rect">
            <a:avLst/>
          </a:prstGeom>
          <a:solidFill>
            <a:srgbClr val="D2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5680" y="2667000"/>
            <a:ext cx="202692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667000"/>
            <a:ext cx="2209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1835" y="2590800"/>
            <a:ext cx="7848600" cy="1524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sz="2800" cap="none" dirty="0" smtClean="0"/>
              <a:t>An air guitar was given to Billy by his parents for his birthday, but he cried because the box was empty.</a:t>
            </a:r>
            <a:endParaRPr lang="en-US" sz="28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5475" y="381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PRACTICE #2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Rewrite the following sentence by changing the verb from passive to active.</a:t>
            </a:r>
            <a:endParaRPr lang="en-US" sz="3100" b="1" dirty="0"/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562404" y="4419600"/>
            <a:ext cx="7848600" cy="18238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2800" cap="none" dirty="0" smtClean="0">
                <a:solidFill>
                  <a:schemeClr val="tx1"/>
                </a:solidFill>
              </a:rPr>
              <a:t>His parents gave an air guitar to Billy for his birthday, but he cried because the box was empty. </a:t>
            </a:r>
            <a:endParaRPr lang="en-US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4" grpId="0" animBg="1"/>
      <p:bldP spid="12" grpId="0" animBg="1"/>
      <p:bldP spid="11" grpId="0" animBg="1"/>
      <p:bldP spid="10" grpId="0" animBg="1"/>
      <p:bldP spid="8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2833</TotalTime>
  <Words>439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ACTIVE &amp; PASSIVE VOICE</vt:lpstr>
      <vt:lpstr>ACTIVE VS. PASSIVE: DEFINITIONS</vt:lpstr>
      <vt:lpstr>ACTIVE VS. PASSIVE: EXAMPLES</vt:lpstr>
      <vt:lpstr>ACTIVE VS. PASSIVE: EXAMPLES</vt:lpstr>
      <vt:lpstr>ACTIVE VS. PASSIVE: DIFFERENCES</vt:lpstr>
      <vt:lpstr>WARNING! WARNING! WARNING!</vt:lpstr>
      <vt:lpstr>When to use the PASSIVE VOICE…</vt:lpstr>
      <vt:lpstr>PRACTICE #1 Rewrite the following sentence by changing the verb from passive to active.</vt:lpstr>
      <vt:lpstr>PRACTICE #2 Rewrite the following sentence by changing the verb from passive to active.</vt:lpstr>
      <vt:lpstr>PRACTICE #3 Rewrite the following sentence by changing the verb from passive to active.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&amp; PASSIVE VOICE</dc:title>
  <dc:creator>Melanie</dc:creator>
  <cp:lastModifiedBy>Melanie</cp:lastModifiedBy>
  <cp:revision>20</cp:revision>
  <dcterms:created xsi:type="dcterms:W3CDTF">2016-02-22T03:00:32Z</dcterms:created>
  <dcterms:modified xsi:type="dcterms:W3CDTF">2018-01-05T21:16:35Z</dcterms:modified>
</cp:coreProperties>
</file>