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>
        <p:scale>
          <a:sx n="73" d="100"/>
          <a:sy n="73" d="100"/>
        </p:scale>
        <p:origin x="-12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E78064-5ECE-4C33-8D5E-BBAC29A97B3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r>
              <a:rPr lang="en-US" smtClean="0"/>
              <a:t>REVIEW </a:t>
            </a:r>
            <a:r>
              <a:rPr lang="en-US" smtClean="0"/>
              <a:t>#2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SUBJECT, PREDICATE, &amp;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473350" y="4358148"/>
            <a:ext cx="139864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3960" y="2885768"/>
            <a:ext cx="139864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1" y="4358148"/>
            <a:ext cx="990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343400"/>
            <a:ext cx="914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959" y="4815348"/>
            <a:ext cx="2617841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960" y="4343400"/>
            <a:ext cx="2998839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25561" y="2885768"/>
            <a:ext cx="914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342968"/>
            <a:ext cx="2743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2971800"/>
            <a:ext cx="1143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3000" y="2971800"/>
            <a:ext cx="1828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424672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**ALWAYS BRACKET OFF THE PREPOSITIONAL PHRASES FIRST!!!!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Ramona reads mystery stories by the light of her ponderous firefly.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 the dinner table, Reginald cleans his toenails with his steak knife.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0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3" grpId="0" animBg="1"/>
      <p:bldP spid="12" grpId="0" animBg="1"/>
      <p:bldP spid="11" grpId="0" animBg="1"/>
      <p:bldP spid="10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90800" y="3962400"/>
            <a:ext cx="1905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962400"/>
            <a:ext cx="2667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962400"/>
            <a:ext cx="1981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COMPOUND PREDICATES?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COMPOUND PREDICATE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two verbs that are joined by a conjunction and have the same subject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exercise, Cousin Moe curls and wiggles his toes.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2057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COMPLEMENT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word that completes the meaning of the subject and the verb in order to make the sentence a </a:t>
            </a:r>
          </a:p>
          <a:p>
            <a:pPr marL="0" indent="0" algn="ctr">
              <a:buNone/>
            </a:pPr>
            <a:r>
              <a:rPr lang="en-US" i="1" dirty="0" smtClean="0"/>
              <a:t>COMPLETE</a:t>
            </a:r>
            <a:r>
              <a:rPr lang="en-US" dirty="0" smtClean="0"/>
              <a:t> thought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3 Types </a:t>
            </a:r>
            <a:r>
              <a:rPr lang="en-US" dirty="0" smtClean="0">
                <a:sym typeface="Wingdings" panose="05000000000000000000" pitchFamily="2" charset="2"/>
              </a:rPr>
              <a:t> DIRECT OBJECT, INDIRECT OBJECT, SUBJECT COMPLEMENT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COMPLEMENT WILL ALWAYS BE A NOUN, PRONOUN, OR ADJECTIVE!!!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COMPLEMENT WILL NEVER, EVER BE IN A PREP PHRASE!!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057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DIRECT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DIRECT OBJECT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noun or a pronoun that receives the action of the verb</a:t>
            </a:r>
          </a:p>
          <a:p>
            <a:pPr marL="0" indent="0" algn="ctr">
              <a:buNone/>
            </a:pPr>
            <a:endParaRPr lang="en-US" sz="1600" dirty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Direct object MUST follow an action verb.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509588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find the direct object, ask “Whom?” or “What?” after the action verb.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DIRECT OBJECT…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DIRECT OBJECT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657600" y="5105400"/>
            <a:ext cx="1219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" y="5105400"/>
            <a:ext cx="131936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76400" y="5105400"/>
            <a:ext cx="21336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6028" y="5562600"/>
            <a:ext cx="156763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5105400"/>
            <a:ext cx="3886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0600" y="3969774"/>
            <a:ext cx="1129481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3962400"/>
            <a:ext cx="990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28583" y="3969774"/>
            <a:ext cx="1090152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6028" y="4419600"/>
            <a:ext cx="106557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962400"/>
            <a:ext cx="2667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2647335"/>
            <a:ext cx="10668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667000"/>
            <a:ext cx="533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2647335"/>
            <a:ext cx="685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DIRECT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124200"/>
            <a:ext cx="2133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***ALWAYS BRACKET OFF THE PREPOSITIONAL PHRASES FIRST!!!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Goodness, Egbert, you certainly have an unusual growth </a:t>
            </a:r>
          </a:p>
          <a:p>
            <a:pPr marL="0" indent="0">
              <a:buNone/>
            </a:pPr>
            <a:r>
              <a:rPr lang="en-US" dirty="0" smtClean="0"/>
              <a:t>on your head.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Freda painted an extraordinary picture of a plump, pitted, grape.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Thadeus</a:t>
            </a:r>
            <a:r>
              <a:rPr lang="en-US" dirty="0" smtClean="0"/>
              <a:t> complimented Nadine on her new Tyrannosaurus earrings.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INDIRECT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INDIRECT OBJECT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noun or a pronoun that receives the direct object</a:t>
            </a:r>
          </a:p>
          <a:p>
            <a:pPr marL="0" indent="0" algn="ctr">
              <a:buNone/>
            </a:pPr>
            <a:endParaRPr lang="en-US" sz="1600" dirty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have an indirect object, there MUST be a direct object!</a:t>
            </a:r>
          </a:p>
          <a:p>
            <a:pPr marL="0" indent="0">
              <a:buNone/>
            </a:pPr>
            <a:endParaRPr lang="en-US" sz="1300" dirty="0" smtClean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The indirect object MUST come BEFORE the direct object.</a:t>
            </a:r>
          </a:p>
          <a:p>
            <a:pPr marL="0" indent="0">
              <a:buNone/>
            </a:pPr>
            <a:endParaRPr lang="en-US" sz="1200" dirty="0" smtClean="0"/>
          </a:p>
          <a:p>
            <a:pPr marL="509588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find the indirect object, ask “To whom?” or “To what?” after the direct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057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WE FIND THE INDIRECT OBJECT…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INDIRECT OBJECT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124200" y="53340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00600" y="5334000"/>
            <a:ext cx="609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" y="5334000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447800" y="5334000"/>
            <a:ext cx="1143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4343400"/>
            <a:ext cx="533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4343400"/>
            <a:ext cx="1066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4343400"/>
            <a:ext cx="1143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2286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2947219"/>
            <a:ext cx="838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2971800"/>
            <a:ext cx="838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5077" y="2895600"/>
            <a:ext cx="2286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2971800"/>
            <a:ext cx="762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" y="3352800"/>
            <a:ext cx="4419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2286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INDIRECT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***ALWAYS BRACKET OFF THE PREPOSITIONAL PHRASES FIRST!!!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Mrs. McDougal read her class a story about </a:t>
            </a:r>
            <a:r>
              <a:rPr lang="en-US" dirty="0" err="1" smtClean="0"/>
              <a:t>Toodles</a:t>
            </a:r>
            <a:r>
              <a:rPr lang="en-US" dirty="0" smtClean="0"/>
              <a:t>, the dysfunctional doodlebug.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Norma taught the jig to her piglets.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Norma taught her piglets the jig.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SUBJECT COMPLEMENT?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4016477"/>
            <a:ext cx="850392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PREDICATE ADJECTIVE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dirty="0" smtClean="0"/>
              <a:t>an adjective that follows a linking verb; </a:t>
            </a:r>
          </a:p>
          <a:p>
            <a:pPr marL="0" indent="0" algn="ctr">
              <a:buNone/>
            </a:pPr>
            <a:r>
              <a:rPr lang="en-US" dirty="0" smtClean="0"/>
              <a:t>describes the subject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58961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152" y="1600200"/>
            <a:ext cx="8503920" cy="24383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3600" b="1" dirty="0" smtClean="0"/>
              <a:t>PREDICATE NOUN</a:t>
            </a:r>
          </a:p>
          <a:p>
            <a:pPr marL="0" indent="0" algn="ctr">
              <a:buFont typeface="Wingdings 2"/>
              <a:buNone/>
            </a:pPr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dirty="0" smtClean="0"/>
              <a:t>a noun or a pronoun that follows a linking verb; explains or identifies the noun in the sentence</a:t>
            </a:r>
          </a:p>
          <a:p>
            <a:pPr marL="0" indent="0" algn="ctr">
              <a:buFont typeface="Wingdings 2"/>
              <a:buNone/>
            </a:pPr>
            <a:endParaRPr lang="en-US" sz="1600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14800" y="46482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SUBJECT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person, place, thing or idea </a:t>
            </a:r>
          </a:p>
          <a:p>
            <a:pPr marL="0" indent="0" algn="ctr">
              <a:buNone/>
            </a:pPr>
            <a:r>
              <a:rPr lang="en-US" dirty="0" smtClean="0"/>
              <a:t>that’s the main focus of the sentence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COMPLETE SUBJECT: main word of the subject AND all of the words that go along with it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SIMPLE SUBJECT: the main word of the subject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BEFORE WE FIND THE SUBJECT COMPLEMENT…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SUBJECT COMPLEMENT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324600" y="3873910"/>
            <a:ext cx="914400" cy="419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3886815"/>
            <a:ext cx="762000" cy="419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3886200"/>
            <a:ext cx="304800" cy="419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886200"/>
            <a:ext cx="3048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1371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9718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29000" y="2971800"/>
            <a:ext cx="3048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SUBJECT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***ALWAYS BRACKET OFF THE PREPOSITIONAL PHRASES FIRST</a:t>
            </a:r>
            <a:r>
              <a:rPr lang="en-US" dirty="0" smtClean="0"/>
              <a:t>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Gomer’s best friend is his pet eggplant.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food in your refrigerator is slightly furry.</a:t>
            </a:r>
          </a:p>
        </p:txBody>
      </p:sp>
    </p:spTree>
    <p:extLst>
      <p:ext uri="{BB962C8B-B14F-4D97-AF65-F5344CB8AC3E}">
        <p14:creationId xmlns:p14="http://schemas.microsoft.com/office/powerpoint/2010/main" val="137519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SUBJECT…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SIMPLE SUBJECT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70122" y="4419600"/>
            <a:ext cx="523567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70123" y="4419600"/>
            <a:ext cx="134947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2937387"/>
            <a:ext cx="2971800" cy="452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2932471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419600"/>
            <a:ext cx="2743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389671"/>
            <a:ext cx="3200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676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**ALWAYS BRACKET OFF PREPOSITIONAL PHRASES FIRST!!!!!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Plump, lazy gerbils should not snooze in front of moving steamrollers.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bad hair days, Matilda, a fashionable young lady, wears colorful, eye-catching shower caps to hide her trussed-up tresses.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  <p:bldP spid="6" grpId="0" animBg="1"/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1648"/>
            <a:ext cx="8920316" cy="758952"/>
          </a:xfrm>
        </p:spPr>
        <p:txBody>
          <a:bodyPr>
            <a:noAutofit/>
          </a:bodyPr>
          <a:lstStyle/>
          <a:p>
            <a:r>
              <a:rPr lang="en-US" sz="2600" dirty="0" smtClean="0"/>
              <a:t>WHEN SENTENCES BEGIN</a:t>
            </a:r>
            <a:r>
              <a:rPr lang="en-US" sz="2600" dirty="0"/>
              <a:t> </a:t>
            </a:r>
            <a:r>
              <a:rPr lang="en-US" sz="2600" dirty="0" smtClean="0"/>
              <a:t>WITH “HERE” &amp; “THERE”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“HERE” and “THERE” can NEVER be the subject of a sentence.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“HERE” and “THERE” are not nouns; they are adverbs.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The subject is ALWAYS a noun (person, place, thing or idea).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1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5000" y="4558937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431971"/>
            <a:ext cx="2895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5431971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9234" y="3630561"/>
            <a:ext cx="264856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3657600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FINDING THE SUBJECT WITH “HERE” &amp; “THERE”</a:t>
            </a:r>
            <a:endParaRPr lang="en-US" sz="2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32004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67200" y="50292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**TO FIND THE SUBJECT, YOU MUST REPHRASE THE SENTENCE!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 smtClean="0"/>
              <a:t>Here is a portly platypus.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portly platypus is here.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 smtClean="0"/>
              <a:t>There are little green bumps on your face.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Little green bumps are there on your 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6" grpId="0" animBg="1"/>
      <p:bldP spid="5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3962400"/>
            <a:ext cx="3048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COMPOUND SUBJECTS?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COMPOUND SUBJECT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two subjects that are joined by a conjunction and have the same verb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Ernie and Prudence chew bubble gum.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2057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PREDICATE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/>
              <a:t>the verb that shows action or state of being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COMPLETE PREDICATE: the verb and all of the words and phrases that go along with it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SIMPLE PREDICATE: the verb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PREDICATE…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SIMPLE PREDICATE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2271</TotalTime>
  <Words>873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SUBJECT, PREDICATE, &amp; COMPLEMENT</vt:lpstr>
      <vt:lpstr>WHAT IS THE SUBJECT?</vt:lpstr>
      <vt:lpstr>BEFORE WE FIND THE SUBJECT…</vt:lpstr>
      <vt:lpstr>FINDING THE SUBJECT</vt:lpstr>
      <vt:lpstr>WHEN SENTENCES BEGIN WITH “HERE” &amp; “THERE”</vt:lpstr>
      <vt:lpstr>FINDING THE SUBJECT WITH “HERE” &amp; “THERE”</vt:lpstr>
      <vt:lpstr>WHAT ABOUT COMPOUND SUBJECTS?</vt:lpstr>
      <vt:lpstr>WHAT IS THE PREDICATE?</vt:lpstr>
      <vt:lpstr>BEFORE WE FIND THE PREDICATE…</vt:lpstr>
      <vt:lpstr>FINDING THE PREDICATE</vt:lpstr>
      <vt:lpstr>WHAT ABOUT COMPOUND PREDICATES?</vt:lpstr>
      <vt:lpstr>WHAT IS THE COMPLEMENT?</vt:lpstr>
      <vt:lpstr>WHAT IS THE DIRECT OBJECT?</vt:lpstr>
      <vt:lpstr>BEFORE WE FIND THE DIRECT OBJECT…</vt:lpstr>
      <vt:lpstr>FINDING THE DIRECT OBJECT</vt:lpstr>
      <vt:lpstr>WHAT IS THE INDIRECT OBJECT?</vt:lpstr>
      <vt:lpstr>BEFORE WE FIND THE INDIRECT OBJECT…</vt:lpstr>
      <vt:lpstr>FINDING THE INDIRECT OBJECT</vt:lpstr>
      <vt:lpstr>WHAT IS THE SUBJECT COMPLEMENT?</vt:lpstr>
      <vt:lpstr>BEFORE WE FIND THE SUBJECT COMPLEMENT…</vt:lpstr>
      <vt:lpstr>FINDING THE SUBJECT COMPLEMENT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SUBJECT, PREDICATE, &amp; COMPLIMENT</dc:title>
  <dc:creator>Melanie</dc:creator>
  <cp:lastModifiedBy>Melanie</cp:lastModifiedBy>
  <cp:revision>22</cp:revision>
  <dcterms:created xsi:type="dcterms:W3CDTF">2016-01-11T00:22:19Z</dcterms:created>
  <dcterms:modified xsi:type="dcterms:W3CDTF">2017-10-20T15:07:07Z</dcterms:modified>
</cp:coreProperties>
</file>