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599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9111-9AA5-4A55-B113-0F6625F2FE9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35C4B-0E6A-46D3-B84C-45F4764A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35C4B-0E6A-46D3-B84C-45F4764AE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2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8AF935-9291-4856-BE4B-D6DF1DACEF4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E2261-D61B-4238-9670-3685CBB236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Enrique’s journey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5486400" cy="4572000"/>
          </a:xfrm>
        </p:spPr>
        <p:txBody>
          <a:bodyPr/>
          <a:lstStyle/>
          <a:p>
            <a:r>
              <a:rPr lang="en-US" dirty="0" smtClean="0"/>
              <a:t>42.2 million immigrants </a:t>
            </a:r>
          </a:p>
          <a:p>
            <a:pPr marL="517525" lvl="2"/>
            <a:r>
              <a:rPr lang="en-US" dirty="0" smtClean="0"/>
              <a:t>13% of US population</a:t>
            </a:r>
          </a:p>
          <a:p>
            <a:pPr marL="517525" lvl="2"/>
            <a:r>
              <a:rPr lang="en-US" sz="2400" dirty="0" smtClean="0"/>
              <a:t>India, China, Mexico, Canada, Philippines (origin)</a:t>
            </a:r>
          </a:p>
          <a:p>
            <a:pPr marL="517525" lvl="2"/>
            <a:r>
              <a:rPr lang="en-US" sz="2400" dirty="0" smtClean="0"/>
              <a:t>California, Texas, New York, Florida, New Jersey (living)</a:t>
            </a:r>
          </a:p>
          <a:p>
            <a:pPr marL="517525" lvl="2"/>
            <a:r>
              <a:rPr lang="en-US" sz="2400" dirty="0" smtClean="0"/>
              <a:t>28% Mexican/Latino</a:t>
            </a:r>
          </a:p>
          <a:p>
            <a:r>
              <a:rPr lang="en-US" dirty="0" smtClean="0"/>
              <a:t>11 million illegal immigrants</a:t>
            </a:r>
          </a:p>
          <a:p>
            <a:r>
              <a:rPr lang="en-US" dirty="0" smtClean="0"/>
              <a:t>11 million lawful residents, temporary visa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Image result for immigration united st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3505200" cy="318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2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POLICY - 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INA (The Immigration Naturalization Act)</a:t>
            </a:r>
          </a:p>
          <a:p>
            <a:pPr lvl="2"/>
            <a:r>
              <a:rPr lang="en-US" sz="2400" dirty="0" smtClean="0"/>
              <a:t>675,000 immigrants yearly</a:t>
            </a:r>
          </a:p>
          <a:p>
            <a:pPr lvl="2"/>
            <a:r>
              <a:rPr lang="en-US" sz="2400" dirty="0" smtClean="0"/>
              <a:t>Additional temporary basis</a:t>
            </a:r>
          </a:p>
          <a:p>
            <a:pPr lvl="2"/>
            <a:r>
              <a:rPr lang="en-US" sz="2400" dirty="0" smtClean="0"/>
              <a:t>Additional refugee</a:t>
            </a:r>
          </a:p>
          <a:p>
            <a:pPr lvl="2"/>
            <a:r>
              <a:rPr lang="en-US" sz="2400" dirty="0" smtClean="0"/>
              <a:t>Limits per country</a:t>
            </a:r>
          </a:p>
          <a:p>
            <a:pPr lvl="2"/>
            <a:endParaRPr lang="en-US" dirty="0"/>
          </a:p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Reunite families (spouse, minor children, parents of citizens)</a:t>
            </a:r>
          </a:p>
          <a:p>
            <a:pPr lvl="1"/>
            <a:r>
              <a:rPr lang="en-US" dirty="0" smtClean="0"/>
              <a:t>Employment (temp. jobs, special skills, religious workers)</a:t>
            </a:r>
          </a:p>
          <a:p>
            <a:pPr lvl="1"/>
            <a:r>
              <a:rPr lang="en-US" dirty="0" smtClean="0"/>
              <a:t>Refugees (fear of persecution)</a:t>
            </a:r>
          </a:p>
          <a:p>
            <a:pPr lvl="1"/>
            <a:r>
              <a:rPr lang="en-US" dirty="0" smtClean="0"/>
              <a:t>Diversity (cultural benefits, opportunities for low countries)</a:t>
            </a:r>
          </a:p>
          <a:p>
            <a:pPr lvl="2"/>
            <a:endParaRPr lang="en-US" dirty="0"/>
          </a:p>
        </p:txBody>
      </p:sp>
      <p:pic>
        <p:nvPicPr>
          <p:cNvPr id="2050" name="Picture 2" descr="Image result for hart-celler act sig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581400" cy="207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5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POLICY -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023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DREAM (Development, Relief, and Education for Alien Minors)</a:t>
            </a:r>
          </a:p>
          <a:p>
            <a:pPr lvl="1"/>
            <a:r>
              <a:rPr lang="en-US" dirty="0" smtClean="0"/>
              <a:t>Goal = residency for undocumented immigrants</a:t>
            </a:r>
          </a:p>
          <a:p>
            <a:pPr lvl="1"/>
            <a:r>
              <a:rPr lang="en-US" dirty="0" smtClean="0"/>
              <a:t>Requirements = HS diploma, good character, no crime</a:t>
            </a:r>
          </a:p>
          <a:p>
            <a:pPr lvl="1"/>
            <a:r>
              <a:rPr lang="en-US" dirty="0" smtClean="0"/>
              <a:t>Never adopted; 20 states with own version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Decrease deportation sending</a:t>
            </a:r>
          </a:p>
          <a:p>
            <a:pPr lvl="1"/>
            <a:r>
              <a:rPr lang="en-US" dirty="0" smtClean="0"/>
              <a:t>Increase job market </a:t>
            </a:r>
          </a:p>
          <a:p>
            <a:pPr lvl="1"/>
            <a:r>
              <a:rPr lang="en-US" dirty="0" smtClean="0"/>
              <a:t>Increase military</a:t>
            </a:r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Shield gang members</a:t>
            </a:r>
          </a:p>
          <a:p>
            <a:pPr lvl="1"/>
            <a:r>
              <a:rPr lang="en-US" dirty="0" smtClean="0"/>
              <a:t>Encourage illegal immigrations</a:t>
            </a:r>
          </a:p>
          <a:p>
            <a:pPr lvl="1"/>
            <a:r>
              <a:rPr lang="en-US" dirty="0" smtClean="0"/>
              <a:t>Chain migration</a:t>
            </a:r>
          </a:p>
          <a:p>
            <a:pPr lvl="1"/>
            <a:r>
              <a:rPr lang="en-US" dirty="0" smtClean="0"/>
              <a:t>Public funding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New Proposal</a:t>
            </a:r>
          </a:p>
          <a:p>
            <a:pPr lvl="1"/>
            <a:r>
              <a:rPr lang="en-US" dirty="0" smtClean="0"/>
              <a:t>Pathway to legalization</a:t>
            </a:r>
          </a:p>
          <a:p>
            <a:pPr lvl="1"/>
            <a:r>
              <a:rPr lang="en-US" dirty="0" smtClean="0"/>
              <a:t>No sponsoring of family members</a:t>
            </a:r>
            <a:endParaRPr lang="en-US" dirty="0"/>
          </a:p>
          <a:p>
            <a:pPr lvl="1"/>
            <a:r>
              <a:rPr lang="en-US" dirty="0" smtClean="0"/>
              <a:t>Trump indicated support</a:t>
            </a:r>
          </a:p>
        </p:txBody>
      </p:sp>
      <p:pic>
        <p:nvPicPr>
          <p:cNvPr id="3074" name="Picture 2" descr="Image result for dream 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52800"/>
            <a:ext cx="3886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5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POLICY -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528" y="1603375"/>
            <a:ext cx="8127872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DACA (Deferred Action for Childhood Arrivals)</a:t>
            </a:r>
          </a:p>
          <a:p>
            <a:pPr lvl="1"/>
            <a:r>
              <a:rPr lang="en-US" dirty="0" smtClean="0"/>
              <a:t>Renewable two-year period to defer deportation</a:t>
            </a:r>
          </a:p>
          <a:p>
            <a:pPr lvl="2"/>
            <a:r>
              <a:rPr lang="en-US" dirty="0" smtClean="0"/>
              <a:t>Directed toward immigrant children who grew up in US</a:t>
            </a:r>
          </a:p>
          <a:p>
            <a:pPr lvl="1"/>
            <a:r>
              <a:rPr lang="en-US" dirty="0" smtClean="0"/>
              <a:t>Requirements = pre-16 entering, HS or GED, clean record</a:t>
            </a:r>
          </a:p>
          <a:p>
            <a:pPr lvl="1"/>
            <a:r>
              <a:rPr lang="en-US" dirty="0" smtClean="0"/>
              <a:t>NO PATH TO CITIZENSHIP</a:t>
            </a:r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750,000 applications approved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(June, 2016)</a:t>
            </a:r>
          </a:p>
          <a:p>
            <a:pPr lvl="1"/>
            <a:r>
              <a:rPr lang="en-US" dirty="0" smtClean="0"/>
              <a:t>Increase labor force participation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(75,000)</a:t>
            </a:r>
          </a:p>
          <a:p>
            <a:pPr lvl="1"/>
            <a:r>
              <a:rPr lang="en-US" dirty="0" smtClean="0"/>
              <a:t>States= individual benefits policies</a:t>
            </a:r>
          </a:p>
          <a:p>
            <a:r>
              <a:rPr lang="en-US" dirty="0">
                <a:solidFill>
                  <a:srgbClr val="C00000"/>
                </a:solidFill>
              </a:rPr>
              <a:t>Current </a:t>
            </a:r>
            <a:r>
              <a:rPr lang="en-US" dirty="0" smtClean="0">
                <a:solidFill>
                  <a:srgbClr val="C00000"/>
                </a:solidFill>
              </a:rPr>
              <a:t>Status</a:t>
            </a:r>
          </a:p>
          <a:p>
            <a:pPr lvl="1"/>
            <a:r>
              <a:rPr lang="en-US" dirty="0" smtClean="0"/>
              <a:t>Terminated by the Trump Administration</a:t>
            </a:r>
            <a:endParaRPr lang="en-US" dirty="0"/>
          </a:p>
          <a:p>
            <a:pPr lvl="1"/>
            <a:r>
              <a:rPr lang="en-US" dirty="0"/>
              <a:t>No longer </a:t>
            </a:r>
            <a:r>
              <a:rPr lang="en-US" dirty="0" smtClean="0"/>
              <a:t>accepting new applications/allowing renewals</a:t>
            </a:r>
            <a:endParaRPr lang="en-US" dirty="0"/>
          </a:p>
          <a:p>
            <a:pPr lvl="1"/>
            <a:r>
              <a:rPr lang="en-US" dirty="0"/>
              <a:t>Ends in March </a:t>
            </a:r>
            <a:r>
              <a:rPr lang="en-US" dirty="0" smtClean="0"/>
              <a:t>2018</a:t>
            </a:r>
            <a:endParaRPr lang="en-US" dirty="0"/>
          </a:p>
          <a:p>
            <a:pPr lvl="1"/>
            <a:r>
              <a:rPr lang="en-US" dirty="0"/>
              <a:t>Those </a:t>
            </a:r>
            <a:r>
              <a:rPr lang="en-US" dirty="0" smtClean="0"/>
              <a:t>under </a:t>
            </a:r>
            <a:r>
              <a:rPr lang="en-US" dirty="0"/>
              <a:t>DACA will be considered </a:t>
            </a:r>
            <a:r>
              <a:rPr lang="en-US" dirty="0" smtClean="0"/>
              <a:t>illegal</a:t>
            </a:r>
          </a:p>
          <a:p>
            <a:pPr lvl="2"/>
            <a:r>
              <a:rPr lang="en-US" dirty="0" smtClean="0"/>
              <a:t>800,000 people</a:t>
            </a:r>
          </a:p>
          <a:p>
            <a:pPr lvl="1"/>
            <a:r>
              <a:rPr lang="en-US" dirty="0" smtClean="0"/>
              <a:t>As of yesterday, Trump open to new policy?</a:t>
            </a:r>
            <a:endParaRPr lang="en-US" dirty="0"/>
          </a:p>
        </p:txBody>
      </p:sp>
      <p:sp>
        <p:nvSpPr>
          <p:cNvPr id="4" name="AutoShape 2" descr="Image result for daca ob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daca oba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dapa and daca suppo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Image result for dapa and daca sup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59321"/>
            <a:ext cx="3048000" cy="246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Green Card</a:t>
            </a:r>
          </a:p>
          <a:p>
            <a:pPr lvl="1"/>
            <a:r>
              <a:rPr lang="en-US" dirty="0" smtClean="0"/>
              <a:t>Requirements = relatives, job, refugee</a:t>
            </a:r>
          </a:p>
          <a:p>
            <a:pPr lvl="1"/>
            <a:r>
              <a:rPr lang="en-US" dirty="0" smtClean="0"/>
              <a:t>Priority </a:t>
            </a:r>
            <a:r>
              <a:rPr lang="en-US" dirty="0" smtClean="0">
                <a:sym typeface="Wingdings" panose="05000000000000000000" pitchFamily="2" charset="2"/>
              </a:rPr>
              <a:t> date, category, country of origin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Limited number of visas available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Citizenship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18 years or older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Lawfully admitted permanent resident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Resident for 5 years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Continuous permanent residency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Good moral character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 Constitution principles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Basic English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 history / government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Image result for becoming us citiz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27813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0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Ban (3rd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Restrictions on travel for 8 nations (6 Muslim)</a:t>
            </a:r>
          </a:p>
          <a:p>
            <a:pPr lvl="1"/>
            <a:r>
              <a:rPr lang="en-US" dirty="0" smtClean="0"/>
              <a:t>Iran, Libya, Syria, Yemen, Somalia, Chad, North Korea, Venezuela </a:t>
            </a:r>
          </a:p>
          <a:p>
            <a:r>
              <a:rPr lang="en-US" dirty="0" smtClean="0"/>
              <a:t>Unable to immigrate permanently </a:t>
            </a:r>
          </a:p>
          <a:p>
            <a:pPr lvl="1"/>
            <a:r>
              <a:rPr lang="en-US" dirty="0" smtClean="0"/>
              <a:t>Many barred from working, studying, or vacationing</a:t>
            </a:r>
          </a:p>
          <a:p>
            <a:pPr lvl="1"/>
            <a:r>
              <a:rPr lang="en-US" dirty="0" smtClean="0"/>
              <a:t>Overrules previous compromise to allow travel with connections</a:t>
            </a:r>
          </a:p>
          <a:p>
            <a:r>
              <a:rPr lang="en-US" dirty="0" smtClean="0"/>
              <a:t>Legal due to “protect national security” </a:t>
            </a:r>
          </a:p>
        </p:txBody>
      </p:sp>
    </p:spTree>
    <p:extLst>
      <p:ext uri="{BB962C8B-B14F-4D97-AF65-F5344CB8AC3E}">
        <p14:creationId xmlns:p14="http://schemas.microsoft.com/office/powerpoint/2010/main" val="17378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Terrorism / crimes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Take jobs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Immigration control costs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Increased population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Take scholarships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Law violation </a:t>
            </a:r>
            <a:endParaRPr lang="en-US" sz="3200" dirty="0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2971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2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Lower labor costs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Undesirable jobs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Pay taxes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Richer culture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Deportation costs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Civic duty</a:t>
            </a:r>
          </a:p>
        </p:txBody>
      </p:sp>
      <p:pic>
        <p:nvPicPr>
          <p:cNvPr id="7170" name="Picture 2" descr="Image result for immigration sup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8290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2978</TotalTime>
  <Words>437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IMMIGRATION BASICS</vt:lpstr>
      <vt:lpstr>POPULATION STATISTICS</vt:lpstr>
      <vt:lpstr>IMMIGRATION POLICY - INA</vt:lpstr>
      <vt:lpstr>IMMIGRATION POLICY - DREAM</vt:lpstr>
      <vt:lpstr>IMMIGRATION POLICY - DACA</vt:lpstr>
      <vt:lpstr>IMMIGRATION PROCESS</vt:lpstr>
      <vt:lpstr>Travel Ban (3rd Version)</vt:lpstr>
      <vt:lpstr>IMMIGRATION CONS</vt:lpstr>
      <vt:lpstr>IMMIGRATION PROS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BASICS</dc:title>
  <dc:creator>Melanie</dc:creator>
  <cp:lastModifiedBy>Melanie</cp:lastModifiedBy>
  <cp:revision>13</cp:revision>
  <dcterms:created xsi:type="dcterms:W3CDTF">2017-01-24T01:16:41Z</dcterms:created>
  <dcterms:modified xsi:type="dcterms:W3CDTF">2018-01-10T14:56:57Z</dcterms:modified>
</cp:coreProperties>
</file>