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6" r:id="rId2"/>
  </p:sldMasterIdLst>
  <p:notesMasterIdLst>
    <p:notesMasterId r:id="rId13"/>
  </p:notesMasterIdLst>
  <p:sldIdLst>
    <p:sldId id="263" r:id="rId3"/>
    <p:sldId id="256" r:id="rId4"/>
    <p:sldId id="258" r:id="rId5"/>
    <p:sldId id="259" r:id="rId6"/>
    <p:sldId id="257" r:id="rId7"/>
    <p:sldId id="260" r:id="rId8"/>
    <p:sldId id="261" r:id="rId9"/>
    <p:sldId id="262" r:id="rId10"/>
    <p:sldId id="264"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5"/>
    <p:restoredTop sz="94599"/>
  </p:normalViewPr>
  <p:slideViewPr>
    <p:cSldViewPr>
      <p:cViewPr varScale="1">
        <p:scale>
          <a:sx n="77" d="100"/>
          <a:sy n="77" d="100"/>
        </p:scale>
        <p:origin x="-109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6704DD-344C-4A76-B874-D5AD72340544}" type="datetimeFigureOut">
              <a:rPr lang="en-US" smtClean="0"/>
              <a:t>1/22/2018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46A3762-6F30-4270-A3E0-3D57DF48EA7D}" type="slidenum">
              <a:rPr lang="en-US" smtClean="0"/>
              <a:t>‹#›</a:t>
            </a:fld>
            <a:endParaRPr lang="en-US"/>
          </a:p>
        </p:txBody>
      </p:sp>
    </p:spTree>
    <p:extLst>
      <p:ext uri="{BB962C8B-B14F-4D97-AF65-F5344CB8AC3E}">
        <p14:creationId xmlns:p14="http://schemas.microsoft.com/office/powerpoint/2010/main" val="26312725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r>
              <a:rPr lang="en-US" b="1" dirty="0" smtClean="0">
                <a:solidFill>
                  <a:schemeClr val="bg1"/>
                </a:solidFill>
                <a:latin typeface="Arial Narrow" panose="020B0606020202030204" pitchFamily="34" charset="0"/>
              </a:rPr>
              <a:t>The above image shows Enrique’s journey to the United States-Mexican border. </a:t>
            </a:r>
          </a:p>
          <a:p>
            <a:pPr algn="ctr"/>
            <a:r>
              <a:rPr lang="en-US" b="1" dirty="0" smtClean="0">
                <a:solidFill>
                  <a:schemeClr val="bg1"/>
                </a:solidFill>
                <a:latin typeface="Arial Narrow" panose="020B0606020202030204" pitchFamily="34" charset="0"/>
              </a:rPr>
              <a:t>The image in the circle shows how Enrique moved in Tegucigalpa</a:t>
            </a:r>
          </a:p>
          <a:p>
            <a:endParaRPr lang="en-US" dirty="0"/>
          </a:p>
        </p:txBody>
      </p:sp>
      <p:sp>
        <p:nvSpPr>
          <p:cNvPr id="4" name="Slide Number Placeholder 3"/>
          <p:cNvSpPr>
            <a:spLocks noGrp="1"/>
          </p:cNvSpPr>
          <p:nvPr>
            <p:ph type="sldNum" sz="quarter" idx="10"/>
          </p:nvPr>
        </p:nvSpPr>
        <p:spPr/>
        <p:txBody>
          <a:bodyPr/>
          <a:lstStyle/>
          <a:p>
            <a:fld id="{846A3762-6F30-4270-A3E0-3D57DF48EA7D}" type="slidenum">
              <a:rPr lang="en-US" smtClean="0"/>
              <a:t>2</a:t>
            </a:fld>
            <a:endParaRPr lang="en-US"/>
          </a:p>
        </p:txBody>
      </p:sp>
    </p:spTree>
    <p:extLst>
      <p:ext uri="{BB962C8B-B14F-4D97-AF65-F5344CB8AC3E}">
        <p14:creationId xmlns:p14="http://schemas.microsoft.com/office/powerpoint/2010/main" val="31551106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Immigrants riding train</a:t>
            </a:r>
            <a:r>
              <a:rPr lang="en-US" baseline="0" dirty="0" smtClean="0"/>
              <a:t> after jumping on. </a:t>
            </a:r>
            <a:endParaRPr lang="en-US" dirty="0"/>
          </a:p>
        </p:txBody>
      </p:sp>
      <p:sp>
        <p:nvSpPr>
          <p:cNvPr id="4" name="Slide Number Placeholder 3"/>
          <p:cNvSpPr>
            <a:spLocks noGrp="1"/>
          </p:cNvSpPr>
          <p:nvPr>
            <p:ph type="sldNum" sz="quarter" idx="10"/>
          </p:nvPr>
        </p:nvSpPr>
        <p:spPr/>
        <p:txBody>
          <a:bodyPr/>
          <a:lstStyle/>
          <a:p>
            <a:fld id="{846A3762-6F30-4270-A3E0-3D57DF48EA7D}" type="slidenum">
              <a:rPr lang="en-US" smtClean="0"/>
              <a:t>7</a:t>
            </a:fld>
            <a:endParaRPr lang="en-US"/>
          </a:p>
        </p:txBody>
      </p:sp>
    </p:spTree>
    <p:extLst>
      <p:ext uri="{BB962C8B-B14F-4D97-AF65-F5344CB8AC3E}">
        <p14:creationId xmlns:p14="http://schemas.microsoft.com/office/powerpoint/2010/main" val="397406335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61C916F3-2FD8-46EB-90F5-5CD32E1752F5}" type="datetimeFigureOut">
              <a:rPr lang="en-US" smtClean="0"/>
              <a:t>1/22/2018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3C8391-0C5C-4023-B997-065479031E94}" type="slidenum">
              <a:rPr lang="en-US" smtClean="0"/>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C916F3-2FD8-46EB-90F5-5CD32E1752F5}" type="datetimeFigureOut">
              <a:rPr lang="en-US" smtClean="0"/>
              <a:t>1/22/2018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3C8391-0C5C-4023-B997-065479031E9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C916F3-2FD8-46EB-90F5-5CD32E1752F5}" type="datetimeFigureOut">
              <a:rPr lang="en-US" smtClean="0"/>
              <a:t>1/22/2018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3C8391-0C5C-4023-B997-065479031E94}"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1C916F3-2FD8-46EB-90F5-5CD32E1752F5}" type="datetimeFigureOut">
              <a:rPr lang="en-US" smtClean="0"/>
              <a:t>1/22/2018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3C8391-0C5C-4023-B997-065479031E94}" type="slidenum">
              <a:rPr lang="en-US" smtClean="0"/>
              <a:t>‹#›</a:t>
            </a:fld>
            <a:endParaRPr lang="en-US"/>
          </a:p>
        </p:txBody>
      </p:sp>
    </p:spTree>
    <p:extLst>
      <p:ext uri="{BB962C8B-B14F-4D97-AF65-F5344CB8AC3E}">
        <p14:creationId xmlns:p14="http://schemas.microsoft.com/office/powerpoint/2010/main" val="20426722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C916F3-2FD8-46EB-90F5-5CD32E1752F5}" type="datetimeFigureOut">
              <a:rPr lang="en-US" smtClean="0"/>
              <a:t>1/22/2018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3C8391-0C5C-4023-B997-065479031E94}" type="slidenum">
              <a:rPr lang="en-US" smtClean="0"/>
              <a:t>‹#›</a:t>
            </a:fld>
            <a:endParaRPr lang="en-US"/>
          </a:p>
        </p:txBody>
      </p:sp>
    </p:spTree>
    <p:extLst>
      <p:ext uri="{BB962C8B-B14F-4D97-AF65-F5344CB8AC3E}">
        <p14:creationId xmlns:p14="http://schemas.microsoft.com/office/powerpoint/2010/main" val="41634826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C916F3-2FD8-46EB-90F5-5CD32E1752F5}" type="datetimeFigureOut">
              <a:rPr lang="en-US" smtClean="0"/>
              <a:t>1/22/2018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3C8391-0C5C-4023-B997-065479031E94}" type="slidenum">
              <a:rPr lang="en-US" smtClean="0"/>
              <a:t>‹#›</a:t>
            </a:fld>
            <a:endParaRPr lang="en-US"/>
          </a:p>
        </p:txBody>
      </p:sp>
    </p:spTree>
    <p:extLst>
      <p:ext uri="{BB962C8B-B14F-4D97-AF65-F5344CB8AC3E}">
        <p14:creationId xmlns:p14="http://schemas.microsoft.com/office/powerpoint/2010/main" val="21431913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1C916F3-2FD8-46EB-90F5-5CD32E1752F5}" type="datetimeFigureOut">
              <a:rPr lang="en-US" smtClean="0"/>
              <a:t>1/22/2018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3C8391-0C5C-4023-B997-065479031E94}" type="slidenum">
              <a:rPr lang="en-US" smtClean="0"/>
              <a:t>‹#›</a:t>
            </a:fld>
            <a:endParaRPr lang="en-US"/>
          </a:p>
        </p:txBody>
      </p:sp>
    </p:spTree>
    <p:extLst>
      <p:ext uri="{BB962C8B-B14F-4D97-AF65-F5344CB8AC3E}">
        <p14:creationId xmlns:p14="http://schemas.microsoft.com/office/powerpoint/2010/main" val="37738195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1C916F3-2FD8-46EB-90F5-5CD32E1752F5}" type="datetimeFigureOut">
              <a:rPr lang="en-US" smtClean="0"/>
              <a:t>1/22/2018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3C8391-0C5C-4023-B997-065479031E94}" type="slidenum">
              <a:rPr lang="en-US" smtClean="0"/>
              <a:t>‹#›</a:t>
            </a:fld>
            <a:endParaRPr lang="en-US"/>
          </a:p>
        </p:txBody>
      </p:sp>
    </p:spTree>
    <p:extLst>
      <p:ext uri="{BB962C8B-B14F-4D97-AF65-F5344CB8AC3E}">
        <p14:creationId xmlns:p14="http://schemas.microsoft.com/office/powerpoint/2010/main" val="3375644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1C916F3-2FD8-46EB-90F5-5CD32E1752F5}" type="datetimeFigureOut">
              <a:rPr lang="en-US" smtClean="0"/>
              <a:t>1/22/2018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3C8391-0C5C-4023-B997-065479031E94}" type="slidenum">
              <a:rPr lang="en-US" smtClean="0"/>
              <a:t>‹#›</a:t>
            </a:fld>
            <a:endParaRPr lang="en-US"/>
          </a:p>
        </p:txBody>
      </p:sp>
    </p:spTree>
    <p:extLst>
      <p:ext uri="{BB962C8B-B14F-4D97-AF65-F5344CB8AC3E}">
        <p14:creationId xmlns:p14="http://schemas.microsoft.com/office/powerpoint/2010/main" val="6726419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C916F3-2FD8-46EB-90F5-5CD32E1752F5}" type="datetimeFigureOut">
              <a:rPr lang="en-US" smtClean="0"/>
              <a:t>1/22/2018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3C8391-0C5C-4023-B997-065479031E94}" type="slidenum">
              <a:rPr lang="en-US" smtClean="0"/>
              <a:t>‹#›</a:t>
            </a:fld>
            <a:endParaRPr lang="en-US"/>
          </a:p>
        </p:txBody>
      </p:sp>
    </p:spTree>
    <p:extLst>
      <p:ext uri="{BB962C8B-B14F-4D97-AF65-F5344CB8AC3E}">
        <p14:creationId xmlns:p14="http://schemas.microsoft.com/office/powerpoint/2010/main" val="17165252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C916F3-2FD8-46EB-90F5-5CD32E1752F5}" type="datetimeFigureOut">
              <a:rPr lang="en-US" smtClean="0"/>
              <a:t>1/22/2018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3C8391-0C5C-4023-B997-065479031E94}" type="slidenum">
              <a:rPr lang="en-US" smtClean="0"/>
              <a:t>‹#›</a:t>
            </a:fld>
            <a:endParaRPr lang="en-US"/>
          </a:p>
        </p:txBody>
      </p:sp>
    </p:spTree>
    <p:extLst>
      <p:ext uri="{BB962C8B-B14F-4D97-AF65-F5344CB8AC3E}">
        <p14:creationId xmlns:p14="http://schemas.microsoft.com/office/powerpoint/2010/main" val="30822729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61C916F3-2FD8-46EB-90F5-5CD32E1752F5}" type="datetimeFigureOut">
              <a:rPr lang="en-US" smtClean="0"/>
              <a:t>1/22/2018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3C8391-0C5C-4023-B997-065479031E94}" type="slidenum">
              <a:rPr lang="en-US" smtClean="0"/>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C916F3-2FD8-46EB-90F5-5CD32E1752F5}" type="datetimeFigureOut">
              <a:rPr lang="en-US" smtClean="0"/>
              <a:t>1/22/2018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3C8391-0C5C-4023-B997-065479031E94}" type="slidenum">
              <a:rPr lang="en-US" smtClean="0"/>
              <a:t>‹#›</a:t>
            </a:fld>
            <a:endParaRPr lang="en-US"/>
          </a:p>
        </p:txBody>
      </p:sp>
    </p:spTree>
    <p:extLst>
      <p:ext uri="{BB962C8B-B14F-4D97-AF65-F5344CB8AC3E}">
        <p14:creationId xmlns:p14="http://schemas.microsoft.com/office/powerpoint/2010/main" val="15581913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C916F3-2FD8-46EB-90F5-5CD32E1752F5}" type="datetimeFigureOut">
              <a:rPr lang="en-US" smtClean="0"/>
              <a:t>1/22/2018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3C8391-0C5C-4023-B997-065479031E94}" type="slidenum">
              <a:rPr lang="en-US" smtClean="0"/>
              <a:t>‹#›</a:t>
            </a:fld>
            <a:endParaRPr lang="en-US"/>
          </a:p>
        </p:txBody>
      </p:sp>
    </p:spTree>
    <p:extLst>
      <p:ext uri="{BB962C8B-B14F-4D97-AF65-F5344CB8AC3E}">
        <p14:creationId xmlns:p14="http://schemas.microsoft.com/office/powerpoint/2010/main" val="5001549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C916F3-2FD8-46EB-90F5-5CD32E1752F5}" type="datetimeFigureOut">
              <a:rPr lang="en-US" smtClean="0"/>
              <a:t>1/22/2018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3C8391-0C5C-4023-B997-065479031E94}" type="slidenum">
              <a:rPr lang="en-US" smtClean="0"/>
              <a:t>‹#›</a:t>
            </a:fld>
            <a:endParaRPr lang="en-US"/>
          </a:p>
        </p:txBody>
      </p:sp>
    </p:spTree>
    <p:extLst>
      <p:ext uri="{BB962C8B-B14F-4D97-AF65-F5344CB8AC3E}">
        <p14:creationId xmlns:p14="http://schemas.microsoft.com/office/powerpoint/2010/main" val="3331993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C916F3-2FD8-46EB-90F5-5CD32E1752F5}" type="datetimeFigureOut">
              <a:rPr lang="en-US" smtClean="0"/>
              <a:t>1/22/2018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3C8391-0C5C-4023-B997-065479031E9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61C916F3-2FD8-46EB-90F5-5CD32E1752F5}" type="datetimeFigureOut">
              <a:rPr lang="en-US" smtClean="0"/>
              <a:t>1/22/2018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3C8391-0C5C-4023-B997-065479031E9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61C916F3-2FD8-46EB-90F5-5CD32E1752F5}" type="datetimeFigureOut">
              <a:rPr lang="en-US" smtClean="0"/>
              <a:t>1/22/2018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3C8391-0C5C-4023-B997-065479031E9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1C916F3-2FD8-46EB-90F5-5CD32E1752F5}" type="datetimeFigureOut">
              <a:rPr lang="en-US" smtClean="0"/>
              <a:t>1/22/2018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3C8391-0C5C-4023-B997-065479031E9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C916F3-2FD8-46EB-90F5-5CD32E1752F5}" type="datetimeFigureOut">
              <a:rPr lang="en-US" smtClean="0"/>
              <a:t>1/22/2018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3C8391-0C5C-4023-B997-065479031E9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C916F3-2FD8-46EB-90F5-5CD32E1752F5}" type="datetimeFigureOut">
              <a:rPr lang="en-US" smtClean="0"/>
              <a:t>1/22/2018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3C8391-0C5C-4023-B997-065479031E9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C916F3-2FD8-46EB-90F5-5CD32E1752F5}" type="datetimeFigureOut">
              <a:rPr lang="en-US" smtClean="0"/>
              <a:t>1/22/2018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3C8391-0C5C-4023-B997-065479031E9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61C916F3-2FD8-46EB-90F5-5CD32E1752F5}" type="datetimeFigureOut">
              <a:rPr lang="en-US" smtClean="0"/>
              <a:t>1/22/2018</a:t>
            </a:fld>
            <a:endParaRPr 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6C3C8391-0C5C-4023-B997-065479031E94}"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C916F3-2FD8-46EB-90F5-5CD32E1752F5}" type="datetimeFigureOut">
              <a:rPr lang="en-US" smtClean="0"/>
              <a:t>1/22/2018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3C8391-0C5C-4023-B997-065479031E94}" type="slidenum">
              <a:rPr lang="en-US" smtClean="0"/>
              <a:t>‹#›</a:t>
            </a:fld>
            <a:endParaRPr lang="en-US"/>
          </a:p>
        </p:txBody>
      </p:sp>
    </p:spTree>
    <p:extLst>
      <p:ext uri="{BB962C8B-B14F-4D97-AF65-F5344CB8AC3E}">
        <p14:creationId xmlns:p14="http://schemas.microsoft.com/office/powerpoint/2010/main" val="183904070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p:txBody>
          <a:bodyPr>
            <a:normAutofit/>
          </a:bodyPr>
          <a:lstStyle/>
          <a:p>
            <a:r>
              <a:rPr lang="en-US" sz="2500" dirty="0" smtClean="0"/>
              <a:t>Maps and Introduction</a:t>
            </a:r>
            <a:endParaRPr lang="en-US" sz="2500" dirty="0"/>
          </a:p>
        </p:txBody>
      </p:sp>
      <p:sp>
        <p:nvSpPr>
          <p:cNvPr id="6" name="Title 5"/>
          <p:cNvSpPr>
            <a:spLocks noGrp="1"/>
          </p:cNvSpPr>
          <p:nvPr>
            <p:ph type="ctrTitle"/>
          </p:nvPr>
        </p:nvSpPr>
        <p:spPr/>
        <p:txBody>
          <a:bodyPr/>
          <a:lstStyle/>
          <a:p>
            <a:r>
              <a:rPr lang="en-US" sz="5400" dirty="0" smtClean="0"/>
              <a:t>Enrique’s journey</a:t>
            </a:r>
            <a:r>
              <a:rPr lang="en-US" dirty="0" smtClean="0"/>
              <a:t/>
            </a:r>
            <a:br>
              <a:rPr lang="en-US" dirty="0" smtClean="0"/>
            </a:br>
            <a:r>
              <a:rPr lang="en-US" sz="2400" dirty="0" smtClean="0"/>
              <a:t>By: Sonia </a:t>
            </a:r>
            <a:r>
              <a:rPr lang="en-US" sz="2400" dirty="0" err="1" smtClean="0"/>
              <a:t>Nazario</a:t>
            </a:r>
            <a:endParaRPr lang="en-US" dirty="0"/>
          </a:p>
        </p:txBody>
      </p:sp>
    </p:spTree>
    <p:extLst>
      <p:ext uri="{BB962C8B-B14F-4D97-AF65-F5344CB8AC3E}">
        <p14:creationId xmlns:p14="http://schemas.microsoft.com/office/powerpoint/2010/main" val="2679444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 calcmode="lin" valueType="num">
                                      <p:cBhvr additive="base">
                                        <p:cTn id="11"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latin typeface="Arial Narrow" panose="020B0606020202030204" pitchFamily="34" charset="0"/>
              </a:rPr>
              <a:t>Works Cited </a:t>
            </a:r>
            <a:endParaRPr lang="en-US" dirty="0">
              <a:solidFill>
                <a:schemeClr val="bg1"/>
              </a:solidFill>
              <a:latin typeface="Arial Narrow" panose="020B0606020202030204" pitchFamily="34" charset="0"/>
            </a:endParaRPr>
          </a:p>
        </p:txBody>
      </p:sp>
      <p:sp>
        <p:nvSpPr>
          <p:cNvPr id="3" name="Content Placeholder 2"/>
          <p:cNvSpPr>
            <a:spLocks noGrp="1"/>
          </p:cNvSpPr>
          <p:nvPr>
            <p:ph idx="1"/>
          </p:nvPr>
        </p:nvSpPr>
        <p:spPr/>
        <p:txBody>
          <a:bodyPr/>
          <a:lstStyle/>
          <a:p>
            <a:pPr marL="0" indent="0">
              <a:buNone/>
            </a:pPr>
            <a:r>
              <a:rPr lang="en-US" dirty="0">
                <a:solidFill>
                  <a:schemeClr val="bg1"/>
                </a:solidFill>
                <a:latin typeface="Arial Narrow" panose="020B0606020202030204" pitchFamily="34" charset="0"/>
              </a:rPr>
              <a:t>Nazario7, Sonia. "Enrique's Journey." </a:t>
            </a:r>
            <a:r>
              <a:rPr lang="en-US" i="1" dirty="0">
                <a:solidFill>
                  <a:schemeClr val="bg1"/>
                </a:solidFill>
                <a:latin typeface="Arial Narrow" panose="020B0606020202030204" pitchFamily="34" charset="0"/>
              </a:rPr>
              <a:t>Los </a:t>
            </a:r>
            <a:r>
              <a:rPr lang="en-US" i="1" dirty="0" smtClean="0">
                <a:solidFill>
                  <a:schemeClr val="bg1"/>
                </a:solidFill>
                <a:latin typeface="Arial Narrow" panose="020B0606020202030204" pitchFamily="34" charset="0"/>
              </a:rPr>
              <a:t>	Angeles </a:t>
            </a:r>
            <a:r>
              <a:rPr lang="en-US" i="1" dirty="0">
                <a:solidFill>
                  <a:schemeClr val="bg1"/>
                </a:solidFill>
                <a:latin typeface="Arial Narrow" panose="020B0606020202030204" pitchFamily="34" charset="0"/>
              </a:rPr>
              <a:t>Times</a:t>
            </a:r>
            <a:r>
              <a:rPr lang="en-US" dirty="0">
                <a:solidFill>
                  <a:schemeClr val="bg1"/>
                </a:solidFill>
                <a:latin typeface="Arial Narrow" panose="020B0606020202030204" pitchFamily="34" charset="0"/>
              </a:rPr>
              <a:t>. Los Angeles Times, Oct. </a:t>
            </a:r>
            <a:r>
              <a:rPr lang="en-US" dirty="0" smtClean="0">
                <a:solidFill>
                  <a:schemeClr val="bg1"/>
                </a:solidFill>
                <a:latin typeface="Arial Narrow" panose="020B0606020202030204" pitchFamily="34" charset="0"/>
              </a:rPr>
              <a:t>	2002</a:t>
            </a:r>
            <a:r>
              <a:rPr lang="en-US" dirty="0">
                <a:solidFill>
                  <a:schemeClr val="bg1"/>
                </a:solidFill>
                <a:latin typeface="Arial Narrow" panose="020B0606020202030204" pitchFamily="34" charset="0"/>
              </a:rPr>
              <a:t>. Web. 25 Jan. 2017</a:t>
            </a:r>
            <a:r>
              <a:rPr lang="en-US" dirty="0" smtClean="0">
                <a:solidFill>
                  <a:schemeClr val="bg1"/>
                </a:solidFill>
                <a:latin typeface="Arial Narrow" panose="020B0606020202030204" pitchFamily="34" charset="0"/>
              </a:rPr>
              <a:t>. </a:t>
            </a:r>
          </a:p>
          <a:p>
            <a:pPr marL="0" indent="0">
              <a:buNone/>
            </a:pPr>
            <a:endParaRPr lang="en-US" dirty="0">
              <a:solidFill>
                <a:schemeClr val="bg1"/>
              </a:solidFill>
              <a:latin typeface="Arial Narrow" panose="020B0606020202030204" pitchFamily="34" charset="0"/>
            </a:endParaRPr>
          </a:p>
          <a:p>
            <a:pPr marL="0" indent="0" algn="ctr">
              <a:buNone/>
            </a:pPr>
            <a:r>
              <a:rPr lang="en-US" dirty="0" smtClean="0">
                <a:solidFill>
                  <a:schemeClr val="bg1"/>
                </a:solidFill>
                <a:latin typeface="Arial Narrow" panose="020B0606020202030204" pitchFamily="34" charset="0"/>
              </a:rPr>
              <a:t>(Photo Credit)</a:t>
            </a:r>
            <a:endParaRPr lang="en-US" dirty="0">
              <a:solidFill>
                <a:schemeClr val="bg1"/>
              </a:solidFill>
              <a:latin typeface="Arial Narrow" panose="020B0606020202030204" pitchFamily="34" charset="0"/>
            </a:endParaRPr>
          </a:p>
        </p:txBody>
      </p:sp>
    </p:spTree>
    <p:extLst>
      <p:ext uri="{BB962C8B-B14F-4D97-AF65-F5344CB8AC3E}">
        <p14:creationId xmlns:p14="http://schemas.microsoft.com/office/powerpoint/2010/main" val="23533111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103908"/>
            <a:ext cx="8872238" cy="6601691"/>
          </a:xfrm>
          <a:prstGeom prst="rect">
            <a:avLst/>
          </a:prstGeom>
        </p:spPr>
      </p:pic>
    </p:spTree>
    <p:extLst>
      <p:ext uri="{BB962C8B-B14F-4D97-AF65-F5344CB8AC3E}">
        <p14:creationId xmlns:p14="http://schemas.microsoft.com/office/powerpoint/2010/main" val="2970760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5410200"/>
            <a:ext cx="7772400" cy="1143000"/>
          </a:xfrm>
        </p:spPr>
        <p:txBody>
          <a:bodyPr>
            <a:noAutofit/>
          </a:bodyPr>
          <a:lstStyle/>
          <a:p>
            <a:r>
              <a:rPr lang="en-US" sz="2400" b="1" dirty="0" smtClean="0">
                <a:solidFill>
                  <a:schemeClr val="bg1"/>
                </a:solidFill>
                <a:latin typeface="Arial Narrow" panose="020B0606020202030204" pitchFamily="34" charset="0"/>
              </a:rPr>
              <a:t>Above is a hillside in Tegucigalpa, Honduras. </a:t>
            </a:r>
            <a:r>
              <a:rPr lang="en-US" sz="2000" b="1" dirty="0" smtClean="0">
                <a:solidFill>
                  <a:schemeClr val="bg1"/>
                </a:solidFill>
                <a:latin typeface="Arial Narrow" panose="020B0606020202030204" pitchFamily="34" charset="0"/>
              </a:rPr>
              <a:t/>
            </a:r>
            <a:br>
              <a:rPr lang="en-US" sz="2000" b="1" dirty="0" smtClean="0">
                <a:solidFill>
                  <a:schemeClr val="bg1"/>
                </a:solidFill>
                <a:latin typeface="Arial Narrow" panose="020B0606020202030204" pitchFamily="34" charset="0"/>
              </a:rPr>
            </a:br>
            <a:r>
              <a:rPr lang="en-US" sz="2000" b="1" dirty="0" smtClean="0">
                <a:solidFill>
                  <a:schemeClr val="bg1"/>
                </a:solidFill>
                <a:latin typeface="Arial Narrow" panose="020B0606020202030204" pitchFamily="34" charset="0"/>
              </a:rPr>
              <a:t/>
            </a:r>
            <a:br>
              <a:rPr lang="en-US" sz="2000" b="1" dirty="0" smtClean="0">
                <a:solidFill>
                  <a:schemeClr val="bg1"/>
                </a:solidFill>
                <a:latin typeface="Arial Narrow" panose="020B0606020202030204" pitchFamily="34" charset="0"/>
              </a:rPr>
            </a:br>
            <a:r>
              <a:rPr lang="en-US" sz="2400" b="1" dirty="0" smtClean="0">
                <a:solidFill>
                  <a:schemeClr val="bg1"/>
                </a:solidFill>
                <a:latin typeface="Arial Narrow" panose="020B0606020202030204" pitchFamily="34" charset="0"/>
              </a:rPr>
              <a:t>What do you notice?</a:t>
            </a:r>
            <a:endParaRPr lang="en-US" sz="2400" b="1" dirty="0">
              <a:solidFill>
                <a:schemeClr val="bg1"/>
              </a:solidFill>
              <a:latin typeface="Arial Narrow" panose="020B0606020202030204" pitchFamily="34"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3400" y="304800"/>
            <a:ext cx="8229600" cy="4724400"/>
          </a:xfrm>
        </p:spPr>
      </p:pic>
    </p:spTree>
    <p:extLst>
      <p:ext uri="{BB962C8B-B14F-4D97-AF65-F5344CB8AC3E}">
        <p14:creationId xmlns:p14="http://schemas.microsoft.com/office/powerpoint/2010/main" val="2580081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000" b="1" dirty="0" smtClean="0">
                <a:solidFill>
                  <a:schemeClr val="bg1"/>
                </a:solidFill>
                <a:latin typeface="Arial Narrow" panose="020B0606020202030204" pitchFamily="34" charset="0"/>
              </a:rPr>
              <a:t>Pictured below are the types of homes the impoverished in Tegucigalpa live in. They can range from houses like those on the left, Enrique’s maternal grandmother’s home, to the right which shows a home from the “shanty towns” on the hillside. </a:t>
            </a:r>
            <a:endParaRPr lang="en-US" sz="2000" b="1" dirty="0">
              <a:solidFill>
                <a:schemeClr val="bg1"/>
              </a:solidFill>
              <a:latin typeface="Arial Narrow" panose="020B0606020202030204" pitchFamily="34" charset="0"/>
            </a:endParaRPr>
          </a:p>
        </p:txBody>
      </p:sp>
      <p:pic>
        <p:nvPicPr>
          <p:cNvPr id="4" name="Content Placeholder 3"/>
          <p:cNvPicPr>
            <a:picLocks noGrp="1" noChangeAspect="1"/>
          </p:cNvPicPr>
          <p:nvPr>
            <p:ph sz="half" idx="2"/>
          </p:nvPr>
        </p:nvPicPr>
        <p:blipFill rotWithShape="1">
          <a:blip r:embed="rId2">
            <a:extLst>
              <a:ext uri="{28A0092B-C50C-407E-A947-70E740481C1C}">
                <a14:useLocalDpi xmlns:a14="http://schemas.microsoft.com/office/drawing/2010/main" val="0"/>
              </a:ext>
            </a:extLst>
          </a:blip>
          <a:srcRect l="9071" r="7812"/>
          <a:stretch/>
        </p:blipFill>
        <p:spPr>
          <a:xfrm>
            <a:off x="228600" y="1752600"/>
            <a:ext cx="4499194" cy="4648200"/>
          </a:xfrm>
        </p:spPr>
      </p:pic>
      <p:pic>
        <p:nvPicPr>
          <p:cNvPr id="8" name="Content Placeholder 7"/>
          <p:cNvPicPr>
            <a:picLocks noGrp="1" noChangeAspect="1"/>
          </p:cNvPicPr>
          <p:nvPr>
            <p:ph sz="quarter" idx="4"/>
          </p:nvPr>
        </p:nvPicPr>
        <p:blipFill>
          <a:blip r:embed="rId3">
            <a:extLst>
              <a:ext uri="{28A0092B-C50C-407E-A947-70E740481C1C}">
                <a14:useLocalDpi xmlns:a14="http://schemas.microsoft.com/office/drawing/2010/main" val="0"/>
              </a:ext>
            </a:extLst>
          </a:blip>
          <a:stretch>
            <a:fillRect/>
          </a:stretch>
        </p:blipFill>
        <p:spPr>
          <a:xfrm>
            <a:off x="4648200" y="1752600"/>
            <a:ext cx="4337978" cy="4648200"/>
          </a:xfrm>
        </p:spPr>
      </p:pic>
    </p:spTree>
    <p:extLst>
      <p:ext uri="{BB962C8B-B14F-4D97-AF65-F5344CB8AC3E}">
        <p14:creationId xmlns:p14="http://schemas.microsoft.com/office/powerpoint/2010/main" val="1924458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1000"/>
                                        <p:tgtEl>
                                          <p:spTgt spid="2"/>
                                        </p:tgtEl>
                                      </p:cBhvr>
                                    </p:animEffect>
                                    <p:anim calcmode="lin" valueType="num">
                                      <p:cBhvr>
                                        <p:cTn id="18" dur="1000" fill="hold"/>
                                        <p:tgtEl>
                                          <p:spTgt spid="2"/>
                                        </p:tgtEl>
                                        <p:attrNameLst>
                                          <p:attrName>ppt_x</p:attrName>
                                        </p:attrNameLst>
                                      </p:cBhvr>
                                      <p:tavLst>
                                        <p:tav tm="0">
                                          <p:val>
                                            <p:strVal val="#ppt_x"/>
                                          </p:val>
                                        </p:tav>
                                        <p:tav tm="100000">
                                          <p:val>
                                            <p:strVal val="#ppt_x"/>
                                          </p:val>
                                        </p:tav>
                                      </p:tavLst>
                                    </p:anim>
                                    <p:anim calcmode="lin" valueType="num">
                                      <p:cBhvr>
                                        <p:cTn id="1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3797" y="152400"/>
            <a:ext cx="9100203" cy="5181600"/>
          </a:xfrm>
        </p:spPr>
      </p:pic>
      <p:sp>
        <p:nvSpPr>
          <p:cNvPr id="5" name="TextBox 4"/>
          <p:cNvSpPr txBox="1"/>
          <p:nvPr/>
        </p:nvSpPr>
        <p:spPr>
          <a:xfrm>
            <a:off x="762000" y="5638800"/>
            <a:ext cx="8001000" cy="1015663"/>
          </a:xfrm>
          <a:prstGeom prst="rect">
            <a:avLst/>
          </a:prstGeom>
          <a:noFill/>
        </p:spPr>
        <p:txBody>
          <a:bodyPr wrap="square" rtlCol="0">
            <a:spAutoFit/>
          </a:bodyPr>
          <a:lstStyle/>
          <a:p>
            <a:pPr algn="ctr"/>
            <a:r>
              <a:rPr lang="en-US" sz="2000" b="1" dirty="0" smtClean="0">
                <a:solidFill>
                  <a:schemeClr val="bg1"/>
                </a:solidFill>
                <a:latin typeface="Arial Narrow" panose="020B0606020202030204" pitchFamily="34" charset="0"/>
              </a:rPr>
              <a:t>Above a boy competes with buzzards for trash in the dump in Tegucigalpa. </a:t>
            </a:r>
            <a:endParaRPr lang="en-US" sz="2000" b="1" dirty="0" smtClean="0">
              <a:solidFill>
                <a:schemeClr val="bg1"/>
              </a:solidFill>
              <a:latin typeface="Arial Narrow" panose="020B0606020202030204" pitchFamily="34" charset="0"/>
            </a:endParaRPr>
          </a:p>
          <a:p>
            <a:pPr algn="ctr"/>
            <a:r>
              <a:rPr lang="en-US" sz="2000" b="1" dirty="0" smtClean="0">
                <a:solidFill>
                  <a:schemeClr val="bg1"/>
                </a:solidFill>
                <a:latin typeface="Arial Narrow" panose="020B0606020202030204" pitchFamily="34" charset="0"/>
              </a:rPr>
              <a:t>Without </a:t>
            </a:r>
            <a:r>
              <a:rPr lang="en-US" sz="2000" b="1" dirty="0" smtClean="0">
                <a:solidFill>
                  <a:schemeClr val="bg1"/>
                </a:solidFill>
                <a:latin typeface="Arial Narrow" panose="020B0606020202030204" pitchFamily="34" charset="0"/>
              </a:rPr>
              <a:t>his mother sending money from the U.S. the same fate may have awaited Enrique.</a:t>
            </a:r>
            <a:endParaRPr lang="en-US" sz="2000" b="1" dirty="0">
              <a:solidFill>
                <a:schemeClr val="bg1"/>
              </a:solidFill>
              <a:latin typeface="Arial Narrow" panose="020B0606020202030204" pitchFamily="34" charset="0"/>
            </a:endParaRPr>
          </a:p>
        </p:txBody>
      </p:sp>
    </p:spTree>
    <p:extLst>
      <p:ext uri="{BB962C8B-B14F-4D97-AF65-F5344CB8AC3E}">
        <p14:creationId xmlns:p14="http://schemas.microsoft.com/office/powerpoint/2010/main" val="309937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1000"/>
                                        <p:tgtEl>
                                          <p:spTgt spid="5">
                                            <p:txEl>
                                              <p:pRg st="0" end="0"/>
                                            </p:txEl>
                                          </p:spTgt>
                                        </p:tgtEl>
                                      </p:cBhvr>
                                    </p:animEffect>
                                    <p:anim calcmode="lin" valueType="num">
                                      <p:cBhvr>
                                        <p:cTn id="13"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Effect transition="in" filter="fade">
                                      <p:cBhvr>
                                        <p:cTn id="19" dur="1000"/>
                                        <p:tgtEl>
                                          <p:spTgt spid="5">
                                            <p:txEl>
                                              <p:pRg st="1" end="1"/>
                                            </p:txEl>
                                          </p:spTgt>
                                        </p:tgtEl>
                                      </p:cBhvr>
                                    </p:animEffect>
                                    <p:anim calcmode="lin" valueType="num">
                                      <p:cBhvr>
                                        <p:cTn id="20"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400"/>
            <a:ext cx="8229600" cy="1143000"/>
          </a:xfrm>
        </p:spPr>
        <p:txBody>
          <a:bodyPr>
            <a:noAutofit/>
          </a:bodyPr>
          <a:lstStyle/>
          <a:p>
            <a:r>
              <a:rPr lang="en-US" sz="2000" b="1" dirty="0" smtClean="0">
                <a:solidFill>
                  <a:schemeClr val="bg1"/>
                </a:solidFill>
                <a:latin typeface="Arial Narrow" panose="020B0606020202030204" pitchFamily="34" charset="0"/>
              </a:rPr>
              <a:t>Hundreds </a:t>
            </a:r>
            <a:r>
              <a:rPr lang="en-US" sz="2000" b="1" dirty="0" smtClean="0">
                <a:solidFill>
                  <a:schemeClr val="bg1"/>
                </a:solidFill>
                <a:latin typeface="Arial Narrow" panose="020B0606020202030204" pitchFamily="34" charset="0"/>
              </a:rPr>
              <a:t>of men, women, and children pick through this every day. </a:t>
            </a:r>
            <a:r>
              <a:rPr lang="en-US" sz="2000" b="1" dirty="0" smtClean="0">
                <a:solidFill>
                  <a:schemeClr val="bg1"/>
                </a:solidFill>
                <a:latin typeface="Arial Narrow" panose="020B0606020202030204" pitchFamily="34" charset="0"/>
              </a:rPr>
              <a:t/>
            </a:r>
            <a:br>
              <a:rPr lang="en-US" sz="2000" b="1" dirty="0" smtClean="0">
                <a:solidFill>
                  <a:schemeClr val="bg1"/>
                </a:solidFill>
                <a:latin typeface="Arial Narrow" panose="020B0606020202030204" pitchFamily="34" charset="0"/>
              </a:rPr>
            </a:br>
            <a:r>
              <a:rPr lang="en-US" sz="2000" b="1" dirty="0" smtClean="0">
                <a:solidFill>
                  <a:schemeClr val="bg1"/>
                </a:solidFill>
                <a:latin typeface="Arial Narrow" panose="020B0606020202030204" pitchFamily="34" charset="0"/>
              </a:rPr>
              <a:t/>
            </a:r>
            <a:br>
              <a:rPr lang="en-US" sz="2000" b="1" dirty="0" smtClean="0">
                <a:solidFill>
                  <a:schemeClr val="bg1"/>
                </a:solidFill>
                <a:latin typeface="Arial Narrow" panose="020B0606020202030204" pitchFamily="34" charset="0"/>
              </a:rPr>
            </a:br>
            <a:r>
              <a:rPr lang="en-US" sz="2000" b="1" dirty="0" smtClean="0">
                <a:solidFill>
                  <a:schemeClr val="bg1"/>
                </a:solidFill>
                <a:latin typeface="Arial Narrow" panose="020B0606020202030204" pitchFamily="34" charset="0"/>
              </a:rPr>
              <a:t>The </a:t>
            </a:r>
            <a:r>
              <a:rPr lang="en-US" sz="2000" b="1" dirty="0" smtClean="0">
                <a:solidFill>
                  <a:schemeClr val="bg1"/>
                </a:solidFill>
                <a:latin typeface="Arial Narrow" panose="020B0606020202030204" pitchFamily="34" charset="0"/>
              </a:rPr>
              <a:t>poor hope to find food to </a:t>
            </a:r>
            <a:r>
              <a:rPr lang="en-US" sz="2000" b="1" dirty="0" smtClean="0">
                <a:solidFill>
                  <a:schemeClr val="bg1"/>
                </a:solidFill>
                <a:latin typeface="Arial Narrow" panose="020B0606020202030204" pitchFamily="34" charset="0"/>
              </a:rPr>
              <a:t>eat </a:t>
            </a:r>
            <a:r>
              <a:rPr lang="en-US" sz="2000" b="1" dirty="0" smtClean="0">
                <a:solidFill>
                  <a:schemeClr val="bg1"/>
                </a:solidFill>
                <a:latin typeface="Arial Narrow" panose="020B0606020202030204" pitchFamily="34" charset="0"/>
              </a:rPr>
              <a:t>or cardboard and plastic to sell.</a:t>
            </a:r>
            <a:endParaRPr lang="en-US" sz="2000" b="1" dirty="0">
              <a:solidFill>
                <a:schemeClr val="bg1"/>
              </a:solidFill>
              <a:latin typeface="Arial Narrow" panose="020B0606020202030204" pitchFamily="34"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228600"/>
            <a:ext cx="8314765" cy="5029200"/>
          </a:xfrm>
        </p:spPr>
      </p:pic>
    </p:spTree>
    <p:extLst>
      <p:ext uri="{BB962C8B-B14F-4D97-AF65-F5344CB8AC3E}">
        <p14:creationId xmlns:p14="http://schemas.microsoft.com/office/powerpoint/2010/main" val="2420247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57200" y="457200"/>
            <a:ext cx="8077200" cy="6019800"/>
          </a:xfrm>
        </p:spPr>
      </p:pic>
    </p:spTree>
    <p:extLst>
      <p:ext uri="{BB962C8B-B14F-4D97-AF65-F5344CB8AC3E}">
        <p14:creationId xmlns:p14="http://schemas.microsoft.com/office/powerpoint/2010/main" val="2435853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969328" y="4191000"/>
            <a:ext cx="4530436" cy="1600200"/>
          </a:xfrm>
        </p:spPr>
        <p:txBody>
          <a:bodyPr>
            <a:normAutofit fontScale="90000"/>
          </a:bodyPr>
          <a:lstStyle/>
          <a:p>
            <a:r>
              <a:rPr lang="en-US" sz="2000" b="1" dirty="0" smtClean="0">
                <a:solidFill>
                  <a:schemeClr val="bg1"/>
                </a:solidFill>
                <a:latin typeface="Arial Narrow" panose="020B0606020202030204" pitchFamily="34" charset="0"/>
              </a:rPr>
              <a:t>Unlike the previous photo most migrants hang onto the sides of the train to be prepared to jump off. They also will ride on top but have to be aware of low hanging branches.</a:t>
            </a:r>
            <a:endParaRPr lang="en-US" sz="2000" b="1" dirty="0">
              <a:solidFill>
                <a:schemeClr val="bg1"/>
              </a:solidFill>
              <a:latin typeface="Arial Narrow" panose="020B0606020202030204" pitchFamily="34" charset="0"/>
            </a:endParaRPr>
          </a:p>
        </p:txBody>
      </p:sp>
      <p:pic>
        <p:nvPicPr>
          <p:cNvPr id="4" name="Content Placeholder 3"/>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l="29906" t="160" r="31240" b="623"/>
          <a:stretch/>
        </p:blipFill>
        <p:spPr>
          <a:xfrm>
            <a:off x="304800" y="990600"/>
            <a:ext cx="3352800" cy="5181600"/>
          </a:xfrm>
        </p:spPr>
      </p:pic>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l="9079" r="8775"/>
          <a:stretch/>
        </p:blipFill>
        <p:spPr>
          <a:xfrm>
            <a:off x="4114800" y="304800"/>
            <a:ext cx="4668981" cy="3657600"/>
          </a:xfrm>
          <a:prstGeom prst="rect">
            <a:avLst/>
          </a:prstGeom>
        </p:spPr>
      </p:pic>
    </p:spTree>
    <p:extLst>
      <p:ext uri="{BB962C8B-B14F-4D97-AF65-F5344CB8AC3E}">
        <p14:creationId xmlns:p14="http://schemas.microsoft.com/office/powerpoint/2010/main" val="601493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ppt_x"/>
                                          </p:val>
                                        </p:tav>
                                        <p:tav tm="100000">
                                          <p:val>
                                            <p:strVal val="#ppt_x"/>
                                          </p:val>
                                        </p:tav>
                                      </p:tavLst>
                                    </p:anim>
                                    <p:anim calcmode="lin" valueType="num">
                                      <p:cBhvr additive="base">
                                        <p:cTn id="1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1000" y="5410200"/>
            <a:ext cx="8229600" cy="1143000"/>
          </a:xfrm>
        </p:spPr>
        <p:txBody>
          <a:bodyPr>
            <a:normAutofit/>
          </a:bodyPr>
          <a:lstStyle/>
          <a:p>
            <a:r>
              <a:rPr lang="en-US" sz="2000" b="1" dirty="0" smtClean="0">
                <a:solidFill>
                  <a:schemeClr val="bg1"/>
                </a:solidFill>
                <a:latin typeface="Arial Narrow" panose="020B0606020202030204" pitchFamily="34" charset="0"/>
              </a:rPr>
              <a:t>The perilous journey all leads to here. Above migrants look on from the Mexican </a:t>
            </a:r>
            <a:r>
              <a:rPr lang="en-US" sz="2000" b="1" dirty="0">
                <a:solidFill>
                  <a:schemeClr val="bg1"/>
                </a:solidFill>
                <a:latin typeface="Arial Narrow" panose="020B0606020202030204" pitchFamily="34" charset="0"/>
              </a:rPr>
              <a:t>side of the Rio Grande. In the distance, U.S. Border Patrol lights illuminate </a:t>
            </a:r>
            <a:r>
              <a:rPr lang="en-US" sz="2000" b="1" dirty="0" err="1">
                <a:solidFill>
                  <a:schemeClr val="bg1"/>
                </a:solidFill>
                <a:latin typeface="Arial Narrow" panose="020B0606020202030204" pitchFamily="34" charset="0"/>
              </a:rPr>
              <a:t>Zacate</a:t>
            </a:r>
            <a:r>
              <a:rPr lang="en-US" sz="2000" b="1" dirty="0">
                <a:solidFill>
                  <a:schemeClr val="bg1"/>
                </a:solidFill>
                <a:latin typeface="Arial Narrow" panose="020B0606020202030204" pitchFamily="34" charset="0"/>
              </a:rPr>
              <a:t> Creek in Texas.</a:t>
            </a:r>
          </a:p>
        </p:txBody>
      </p:sp>
      <p:pic>
        <p:nvPicPr>
          <p:cNvPr id="4" name="Content Placeholder 3"/>
          <p:cNvPicPr>
            <a:picLocks noGrp="1" noChangeAspect="1"/>
          </p:cNvPicPr>
          <p:nvPr>
            <p:ph idx="1"/>
          </p:nvPr>
        </p:nvPicPr>
        <p:blipFill rotWithShape="1">
          <a:blip r:embed="rId2">
            <a:extLst>
              <a:ext uri="{28A0092B-C50C-407E-A947-70E740481C1C}">
                <a14:useLocalDpi xmlns:a14="http://schemas.microsoft.com/office/drawing/2010/main" val="0"/>
              </a:ext>
            </a:extLst>
          </a:blip>
          <a:srcRect l="6972" r="7066"/>
          <a:stretch/>
        </p:blipFill>
        <p:spPr>
          <a:xfrm>
            <a:off x="1080654" y="457200"/>
            <a:ext cx="6747163" cy="4419600"/>
          </a:xfrm>
        </p:spPr>
      </p:pic>
    </p:spTree>
    <p:extLst>
      <p:ext uri="{BB962C8B-B14F-4D97-AF65-F5344CB8AC3E}">
        <p14:creationId xmlns:p14="http://schemas.microsoft.com/office/powerpoint/2010/main" val="4058996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3205</TotalTime>
  <Words>220</Words>
  <Application>Microsoft Office PowerPoint</Application>
  <PresentationFormat>On-screen Show (4:3)</PresentationFormat>
  <Paragraphs>18</Paragraphs>
  <Slides>10</Slides>
  <Notes>2</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Horizon</vt:lpstr>
      <vt:lpstr>Office Theme</vt:lpstr>
      <vt:lpstr>Enrique’s journey By: Sonia Nazario</vt:lpstr>
      <vt:lpstr>PowerPoint Presentation</vt:lpstr>
      <vt:lpstr>Above is a hillside in Tegucigalpa, Honduras.   What do you notice?</vt:lpstr>
      <vt:lpstr>Pictured below are the types of homes the impoverished in Tegucigalpa live in. They can range from houses like those on the left, Enrique’s maternal grandmother’s home, to the right which shows a home from the “shanty towns” on the hillside. </vt:lpstr>
      <vt:lpstr>PowerPoint Presentation</vt:lpstr>
      <vt:lpstr>Hundreds of men, women, and children pick through this every day.   The poor hope to find food to eat or cardboard and plastic to sell.</vt:lpstr>
      <vt:lpstr>PowerPoint Presentation</vt:lpstr>
      <vt:lpstr>Unlike the previous photo most migrants hang onto the sides of the train to be prepared to jump off. They also will ride on top but have to be aware of low hanging branches.</vt:lpstr>
      <vt:lpstr>The perilous journey all leads to here. Above migrants look on from the Mexican side of the Rio Grande. In the distance, U.S. Border Patrol lights illuminate Zacate Creek in Texas.</vt:lpstr>
      <vt:lpstr>Works Cited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Poe, Lauren</dc:creator>
  <cp:lastModifiedBy>Melanie</cp:lastModifiedBy>
  <cp:revision>14</cp:revision>
  <dcterms:created xsi:type="dcterms:W3CDTF">2017-01-23T17:06:38Z</dcterms:created>
  <dcterms:modified xsi:type="dcterms:W3CDTF">2018-01-22T14:31:52Z</dcterms:modified>
</cp:coreProperties>
</file>