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8" r:id="rId3"/>
    <p:sldId id="262" r:id="rId4"/>
    <p:sldId id="259" r:id="rId5"/>
    <p:sldId id="260" r:id="rId6"/>
    <p:sldId id="257"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2" y="-4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C6889E-2FB6-4D48-B665-A79C2EDAED3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F233-4633-4289-9905-823D8B9E734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889E-2FB6-4D48-B665-A79C2EDAED3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F233-4633-4289-9905-823D8B9E73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6889E-2FB6-4D48-B665-A79C2EDAED3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F233-4633-4289-9905-823D8B9E73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889E-2FB6-4D48-B665-A79C2EDAED3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F233-4633-4289-9905-823D8B9E73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6889E-2FB6-4D48-B665-A79C2EDAED3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F233-4633-4289-9905-823D8B9E734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C6889E-2FB6-4D48-B665-A79C2EDAED36}"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1F233-4633-4289-9905-823D8B9E73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6889E-2FB6-4D48-B665-A79C2EDAED36}"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1F233-4633-4289-9905-823D8B9E734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C6889E-2FB6-4D48-B665-A79C2EDAED36}"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1F233-4633-4289-9905-823D8B9E73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6889E-2FB6-4D48-B665-A79C2EDAED36}"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1F233-4633-4289-9905-823D8B9E73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6889E-2FB6-4D48-B665-A79C2EDAED36}"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1F233-4633-4289-9905-823D8B9E734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6889E-2FB6-4D48-B665-A79C2EDAED36}"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1F233-4633-4289-9905-823D8B9E73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1C6889E-2FB6-4D48-B665-A79C2EDAED36}" type="datetimeFigureOut">
              <a:rPr lang="en-US" smtClean="0"/>
              <a:t>1/23/2017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541F233-4633-4289-9905-823D8B9E73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773" y="381000"/>
            <a:ext cx="7848600" cy="1927225"/>
          </a:xfrm>
        </p:spPr>
        <p:txBody>
          <a:bodyPr/>
          <a:lstStyle/>
          <a:p>
            <a:pPr algn="ctr"/>
            <a:r>
              <a:rPr lang="en-US" dirty="0" smtClean="0"/>
              <a:t>Enrique’s Journey</a:t>
            </a:r>
            <a:endParaRPr lang="en-US" dirty="0"/>
          </a:p>
        </p:txBody>
      </p:sp>
      <p:sp>
        <p:nvSpPr>
          <p:cNvPr id="3" name="Subtitle 2"/>
          <p:cNvSpPr>
            <a:spLocks noGrp="1"/>
          </p:cNvSpPr>
          <p:nvPr>
            <p:ph type="subTitle" idx="1"/>
          </p:nvPr>
        </p:nvSpPr>
        <p:spPr>
          <a:xfrm>
            <a:off x="1371600" y="2209800"/>
            <a:ext cx="6400800" cy="1752600"/>
          </a:xfrm>
        </p:spPr>
        <p:txBody>
          <a:bodyPr/>
          <a:lstStyle/>
          <a:p>
            <a:pPr algn="ctr"/>
            <a:r>
              <a:rPr lang="en-US" dirty="0" smtClean="0">
                <a:solidFill>
                  <a:schemeClr val="accent6">
                    <a:lumMod val="75000"/>
                  </a:schemeClr>
                </a:solidFill>
              </a:rPr>
              <a:t>By: Sonia </a:t>
            </a:r>
            <a:r>
              <a:rPr lang="en-US" dirty="0" err="1" smtClean="0">
                <a:solidFill>
                  <a:schemeClr val="accent6">
                    <a:lumMod val="75000"/>
                  </a:schemeClr>
                </a:solidFill>
              </a:rPr>
              <a:t>Nazario</a:t>
            </a:r>
            <a:endParaRPr lang="en-US" dirty="0">
              <a:solidFill>
                <a:schemeClr val="accent6">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505200"/>
            <a:ext cx="5257800" cy="3063620"/>
          </a:xfrm>
          <a:prstGeom prst="rect">
            <a:avLst/>
          </a:prstGeom>
        </p:spPr>
      </p:pic>
    </p:spTree>
    <p:extLst>
      <p:ext uri="{BB962C8B-B14F-4D97-AF65-F5344CB8AC3E}">
        <p14:creationId xmlns:p14="http://schemas.microsoft.com/office/powerpoint/2010/main" val="3657136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pPr algn="ctr"/>
            <a:r>
              <a:rPr lang="en-US" sz="4400" b="1" dirty="0" smtClean="0">
                <a:latin typeface="Cambria" panose="02040503050406030204" pitchFamily="18" charset="0"/>
              </a:rPr>
              <a:t>Immigration to the United States</a:t>
            </a:r>
            <a:endParaRPr lang="en-US" sz="4400" b="1" dirty="0">
              <a:latin typeface="Cambria" panose="02040503050406030204" pitchFamily="18" charset="0"/>
            </a:endParaRPr>
          </a:p>
        </p:txBody>
      </p:sp>
      <p:sp>
        <p:nvSpPr>
          <p:cNvPr id="3" name="Content Placeholder 2"/>
          <p:cNvSpPr>
            <a:spLocks noGrp="1"/>
          </p:cNvSpPr>
          <p:nvPr>
            <p:ph idx="1"/>
          </p:nvPr>
        </p:nvSpPr>
        <p:spPr>
          <a:xfrm>
            <a:off x="457200" y="1295400"/>
            <a:ext cx="8534400" cy="5410200"/>
          </a:xfrm>
        </p:spPr>
        <p:txBody>
          <a:bodyPr>
            <a:normAutofit/>
          </a:bodyPr>
          <a:lstStyle/>
          <a:p>
            <a:pPr marL="0" indent="0">
              <a:lnSpc>
                <a:spcPct val="150000"/>
              </a:lnSpc>
              <a:buNone/>
            </a:pPr>
            <a:r>
              <a:rPr lang="en-US" sz="2800" b="1" dirty="0" smtClean="0">
                <a:latin typeface="Cambria" panose="02040503050406030204" pitchFamily="18" charset="0"/>
              </a:rPr>
              <a:t>New Immigration Wave:</a:t>
            </a:r>
          </a:p>
          <a:p>
            <a:pPr lvl="1">
              <a:lnSpc>
                <a:spcPct val="150000"/>
              </a:lnSpc>
              <a:buFont typeface="Wingdings" panose="05000000000000000000" pitchFamily="2" charset="2"/>
              <a:buChar char="v"/>
            </a:pPr>
            <a:r>
              <a:rPr lang="en-US" sz="2400" dirty="0" smtClean="0">
                <a:latin typeface="Cambria Math" panose="02040503050406030204" pitchFamily="18" charset="0"/>
                <a:ea typeface="Cambria Math" panose="02040503050406030204" pitchFamily="18" charset="0"/>
              </a:rPr>
              <a:t>Divorce  / separation </a:t>
            </a:r>
            <a:r>
              <a:rPr lang="en-US" sz="2400" dirty="0" smtClean="0">
                <a:latin typeface="Cambria Math" panose="02040503050406030204" pitchFamily="18" charset="0"/>
                <a:ea typeface="Cambria Math" panose="02040503050406030204" pitchFamily="18" charset="0"/>
                <a:sym typeface="Wingdings" panose="05000000000000000000" pitchFamily="2" charset="2"/>
              </a:rPr>
              <a:t> </a:t>
            </a:r>
            <a:r>
              <a:rPr lang="en-US" sz="2400" dirty="0" smtClean="0">
                <a:latin typeface="Cambria Math" panose="02040503050406030204" pitchFamily="18" charset="0"/>
                <a:ea typeface="Cambria Math" panose="02040503050406030204" pitchFamily="18" charset="0"/>
              </a:rPr>
              <a:t>single mothers with no income</a:t>
            </a:r>
          </a:p>
          <a:p>
            <a:pPr lvl="1">
              <a:lnSpc>
                <a:spcPct val="150000"/>
              </a:lnSpc>
              <a:buFont typeface="Wingdings" panose="05000000000000000000" pitchFamily="2" charset="2"/>
              <a:buChar char="v"/>
            </a:pPr>
            <a:r>
              <a:rPr lang="en-US" sz="2400" dirty="0" smtClean="0">
                <a:latin typeface="Cambria Math" panose="02040503050406030204" pitchFamily="18" charset="0"/>
                <a:ea typeface="Cambria Math" panose="02040503050406030204" pitchFamily="18" charset="0"/>
              </a:rPr>
              <a:t>Shift from fathers leaving to mothers leaving</a:t>
            </a:r>
          </a:p>
          <a:p>
            <a:pPr marL="0" indent="0">
              <a:lnSpc>
                <a:spcPct val="150000"/>
              </a:lnSpc>
              <a:buNone/>
            </a:pPr>
            <a:r>
              <a:rPr lang="en-US" sz="2800" b="1" dirty="0" smtClean="0">
                <a:latin typeface="Cambria" panose="02040503050406030204" pitchFamily="18" charset="0"/>
              </a:rPr>
              <a:t>Children Left Behind:</a:t>
            </a:r>
          </a:p>
          <a:p>
            <a:pPr lvl="1">
              <a:lnSpc>
                <a:spcPct val="150000"/>
              </a:lnSpc>
              <a:buFont typeface="Wingdings" panose="05000000000000000000" pitchFamily="2" charset="2"/>
              <a:buChar char="v"/>
            </a:pPr>
            <a:r>
              <a:rPr lang="en-US" sz="2400" dirty="0" smtClean="0">
                <a:latin typeface="Cambria Math" panose="02040503050406030204" pitchFamily="18" charset="0"/>
                <a:ea typeface="Cambria Math" panose="02040503050406030204" pitchFamily="18" charset="0"/>
              </a:rPr>
              <a:t>“Did my mother leave because she never truly loved me? How else can I explain why she left?” (</a:t>
            </a:r>
            <a:r>
              <a:rPr lang="en-US" sz="2400" dirty="0" err="1" smtClean="0">
                <a:latin typeface="Cambria Math" panose="02040503050406030204" pitchFamily="18" charset="0"/>
                <a:ea typeface="Cambria Math" panose="02040503050406030204" pitchFamily="18" charset="0"/>
              </a:rPr>
              <a:t>Nazario</a:t>
            </a:r>
            <a:r>
              <a:rPr lang="en-US" sz="2400" dirty="0" smtClean="0">
                <a:latin typeface="Cambria Math" panose="02040503050406030204" pitchFamily="18" charset="0"/>
                <a:ea typeface="Cambria Math" panose="02040503050406030204" pitchFamily="18" charset="0"/>
              </a:rPr>
              <a:t>, 5)</a:t>
            </a:r>
          </a:p>
          <a:p>
            <a:pPr lvl="1">
              <a:lnSpc>
                <a:spcPct val="150000"/>
              </a:lnSpc>
              <a:buFont typeface="Wingdings" panose="05000000000000000000" pitchFamily="2" charset="2"/>
              <a:buChar char="v"/>
            </a:pPr>
            <a:r>
              <a:rPr lang="en-US" sz="2400" dirty="0" smtClean="0">
                <a:latin typeface="Cambria Math" panose="02040503050406030204" pitchFamily="18" charset="0"/>
                <a:ea typeface="Cambria Math" panose="02040503050406030204" pitchFamily="18" charset="0"/>
              </a:rPr>
              <a:t>Set out to go to their mothers</a:t>
            </a:r>
            <a:endParaRPr lang="en-US" dirty="0">
              <a:latin typeface="Cambria Math" panose="02040503050406030204" pitchFamily="18" charset="0"/>
              <a:ea typeface="Cambria Math" panose="02040503050406030204" pitchFamily="18" charset="0"/>
            </a:endParaRPr>
          </a:p>
          <a:p>
            <a:pPr lvl="1">
              <a:buFont typeface="Wingdings" panose="05000000000000000000" pitchFamily="2" charset="2"/>
              <a:buChar char="v"/>
            </a:pPr>
            <a:endParaRPr lang="en-US" dirty="0"/>
          </a:p>
          <a:p>
            <a:pPr marL="0" indent="0" algn="ctr">
              <a:buNone/>
            </a:pPr>
            <a:endParaRPr lang="en-US" dirty="0" smtClean="0"/>
          </a:p>
        </p:txBody>
      </p:sp>
    </p:spTree>
    <p:extLst>
      <p:ext uri="{BB962C8B-B14F-4D97-AF65-F5344CB8AC3E}">
        <p14:creationId xmlns:p14="http://schemas.microsoft.com/office/powerpoint/2010/main" val="253506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81000"/>
            <a:ext cx="7467600" cy="5770417"/>
          </a:xfrm>
        </p:spPr>
      </p:pic>
      <p:sp>
        <p:nvSpPr>
          <p:cNvPr id="2" name="Title 1"/>
          <p:cNvSpPr>
            <a:spLocks noGrp="1"/>
          </p:cNvSpPr>
          <p:nvPr>
            <p:ph type="title"/>
          </p:nvPr>
        </p:nvSpPr>
        <p:spPr>
          <a:xfrm>
            <a:off x="3429000" y="381000"/>
            <a:ext cx="5715000" cy="838200"/>
          </a:xfrm>
        </p:spPr>
        <p:txBody>
          <a:bodyPr>
            <a:normAutofit/>
          </a:bodyPr>
          <a:lstStyle/>
          <a:p>
            <a:pPr algn="ctr"/>
            <a:r>
              <a:rPr lang="en-US" sz="4400" b="1" dirty="0" smtClean="0">
                <a:latin typeface="Cambria" panose="02040503050406030204" pitchFamily="18" charset="0"/>
              </a:rPr>
              <a:t>The Journey</a:t>
            </a:r>
            <a:endParaRPr lang="en-US" sz="4400" b="1" dirty="0">
              <a:latin typeface="Cambria" panose="02040503050406030204" pitchFamily="18" charset="0"/>
            </a:endParaRPr>
          </a:p>
        </p:txBody>
      </p:sp>
      <p:sp>
        <p:nvSpPr>
          <p:cNvPr id="8" name="TextBox 7"/>
          <p:cNvSpPr txBox="1"/>
          <p:nvPr/>
        </p:nvSpPr>
        <p:spPr>
          <a:xfrm>
            <a:off x="5806440" y="1051560"/>
            <a:ext cx="3124200" cy="4708981"/>
          </a:xfrm>
          <a:prstGeom prst="rect">
            <a:avLst/>
          </a:prstGeom>
          <a:noFill/>
        </p:spPr>
        <p:txBody>
          <a:bodyPr wrap="square" rtlCol="0">
            <a:spAutoFit/>
          </a:bodyPr>
          <a:lstStyle/>
          <a:p>
            <a:pPr marL="285750" indent="-285750" algn="ctr">
              <a:buFont typeface="Arial" panose="020B0604020202020204" pitchFamily="34" charset="0"/>
              <a:buChar char="•"/>
            </a:pPr>
            <a:r>
              <a:rPr lang="en-US" sz="2800" dirty="0" smtClean="0">
                <a:latin typeface="Cambria Math" panose="02040503050406030204" pitchFamily="18" charset="0"/>
                <a:ea typeface="Cambria Math" panose="02040503050406030204" pitchFamily="18" charset="0"/>
              </a:rPr>
              <a:t>Riding atop trains</a:t>
            </a:r>
          </a:p>
          <a:p>
            <a:pPr lvl="1" algn="ctr"/>
            <a:r>
              <a:rPr lang="en-US" sz="2400" b="1" i="1" dirty="0" smtClean="0">
                <a:latin typeface="Cambria Math" panose="02040503050406030204" pitchFamily="18" charset="0"/>
                <a:ea typeface="Cambria Math" panose="02040503050406030204" pitchFamily="18" charset="0"/>
              </a:rPr>
              <a:t>-El </a:t>
            </a:r>
            <a:r>
              <a:rPr lang="en-US" sz="2400" b="1" i="1" dirty="0" err="1" smtClean="0">
                <a:latin typeface="Cambria Math" panose="02040503050406030204" pitchFamily="18" charset="0"/>
                <a:ea typeface="Cambria Math" panose="02040503050406030204" pitchFamily="18" charset="0"/>
              </a:rPr>
              <a:t>Tren</a:t>
            </a:r>
            <a:r>
              <a:rPr lang="en-US" sz="2400" b="1" i="1" dirty="0" smtClean="0">
                <a:latin typeface="Cambria Math" panose="02040503050406030204" pitchFamily="18" charset="0"/>
                <a:ea typeface="Cambria Math" panose="02040503050406030204" pitchFamily="18" charset="0"/>
              </a:rPr>
              <a:t> de la </a:t>
            </a:r>
            <a:r>
              <a:rPr lang="en-US" sz="2400" b="1" i="1" dirty="0" err="1" smtClean="0">
                <a:latin typeface="Cambria Math" panose="02040503050406030204" pitchFamily="18" charset="0"/>
                <a:ea typeface="Cambria Math" panose="02040503050406030204" pitchFamily="18" charset="0"/>
              </a:rPr>
              <a:t>Muerte</a:t>
            </a:r>
            <a:endParaRPr lang="en-US" sz="2400" b="1" i="1" dirty="0" smtClean="0">
              <a:latin typeface="Cambria Math" panose="02040503050406030204" pitchFamily="18" charset="0"/>
              <a:ea typeface="Cambria Math" panose="02040503050406030204" pitchFamily="18" charset="0"/>
            </a:endParaRPr>
          </a:p>
          <a:p>
            <a:pPr marL="285750" indent="-285750" algn="ctr">
              <a:buFont typeface="Arial" panose="020B0604020202020204" pitchFamily="34" charset="0"/>
              <a:buChar char="•"/>
            </a:pPr>
            <a:r>
              <a:rPr lang="en-US" sz="2800" dirty="0" smtClean="0">
                <a:latin typeface="Cambria Math" panose="02040503050406030204" pitchFamily="18" charset="0"/>
                <a:ea typeface="Cambria Math" panose="02040503050406030204" pitchFamily="18" charset="0"/>
              </a:rPr>
              <a:t>Bandits</a:t>
            </a:r>
          </a:p>
          <a:p>
            <a:pPr marL="285750" indent="-285750" algn="ctr">
              <a:buFont typeface="Arial" panose="020B0604020202020204" pitchFamily="34" charset="0"/>
              <a:buChar char="•"/>
            </a:pPr>
            <a:r>
              <a:rPr lang="en-US" sz="2800" dirty="0" smtClean="0">
                <a:latin typeface="Cambria Math" panose="02040503050406030204" pitchFamily="18" charset="0"/>
                <a:ea typeface="Cambria Math" panose="02040503050406030204" pitchFamily="18" charset="0"/>
              </a:rPr>
              <a:t>Gangs</a:t>
            </a:r>
          </a:p>
          <a:p>
            <a:pPr marL="342900" indent="-342900" algn="ctr">
              <a:buFont typeface="Arial" panose="020B0604020202020204" pitchFamily="34" charset="0"/>
              <a:buChar char="•"/>
            </a:pPr>
            <a:r>
              <a:rPr lang="en-US" sz="2800" dirty="0" smtClean="0">
                <a:latin typeface="Cambria Math" panose="02040503050406030204" pitchFamily="18" charset="0"/>
                <a:ea typeface="Cambria Math" panose="02040503050406030204" pitchFamily="18" charset="0"/>
              </a:rPr>
              <a:t>Border Patrol </a:t>
            </a:r>
          </a:p>
          <a:p>
            <a:pPr marL="342900" indent="-342900" algn="ctr">
              <a:buFont typeface="Arial" panose="020B0604020202020204" pitchFamily="34" charset="0"/>
              <a:buChar char="•"/>
            </a:pPr>
            <a:r>
              <a:rPr lang="en-US" sz="2800" dirty="0" smtClean="0">
                <a:latin typeface="Cambria Math" panose="02040503050406030204" pitchFamily="18" charset="0"/>
                <a:ea typeface="Cambria Math" panose="02040503050406030204" pitchFamily="18" charset="0"/>
              </a:rPr>
              <a:t>Migrant Officers</a:t>
            </a:r>
          </a:p>
          <a:p>
            <a:pPr marL="285750" indent="-285750" algn="ctr">
              <a:buFont typeface="Arial" panose="020B0604020202020204" pitchFamily="34" charset="0"/>
              <a:buChar char="•"/>
            </a:pPr>
            <a:r>
              <a:rPr lang="en-US" sz="2800" dirty="0" smtClean="0">
                <a:latin typeface="Cambria Math" panose="02040503050406030204" pitchFamily="18" charset="0"/>
                <a:ea typeface="Cambria Math" panose="02040503050406030204" pitchFamily="18" charset="0"/>
              </a:rPr>
              <a:t>Starvation, Injury, and violence</a:t>
            </a:r>
            <a:endParaRPr lang="en-US" sz="28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00305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500"/>
                                        <p:tgtEl>
                                          <p:spTgt spid="8">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fade">
                                      <p:cBhvr>
                                        <p:cTn id="28" dur="500"/>
                                        <p:tgtEl>
                                          <p:spTgt spid="8">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fade">
                                      <p:cBhvr>
                                        <p:cTn id="33" dur="500"/>
                                        <p:tgtEl>
                                          <p:spTgt spid="8">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Effect transition="in" filter="fade">
                                      <p:cBhvr>
                                        <p:cTn id="38"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err="1" smtClean="0">
                <a:latin typeface="Cambria" panose="02040503050406030204" pitchFamily="18" charset="0"/>
              </a:rPr>
              <a:t>Nazarios</a:t>
            </a:r>
            <a:r>
              <a:rPr lang="en-US" b="1" dirty="0" smtClean="0">
                <a:latin typeface="Cambria" panose="02040503050406030204" pitchFamily="18" charset="0"/>
              </a:rPr>
              <a:t>’ Journey to Enrique</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latin typeface="Cambria" panose="02040503050406030204" pitchFamily="18" charset="0"/>
              </a:rPr>
              <a:t>Carmen’s Story</a:t>
            </a:r>
          </a:p>
          <a:p>
            <a:pPr lvl="1">
              <a:buFont typeface="Wingdings" panose="05000000000000000000" pitchFamily="2" charset="2"/>
              <a:buChar char="v"/>
            </a:pPr>
            <a:r>
              <a:rPr lang="en-US" sz="2600" dirty="0" smtClean="0">
                <a:latin typeface="Cambria Math" panose="02040503050406030204" pitchFamily="18" charset="0"/>
                <a:ea typeface="Cambria Math" panose="02040503050406030204" pitchFamily="18" charset="0"/>
              </a:rPr>
              <a:t>Author’s house keeper (Carmen) </a:t>
            </a:r>
            <a:endParaRPr lang="en-US" sz="2600" dirty="0">
              <a:latin typeface="Cambria Math" panose="02040503050406030204" pitchFamily="18" charset="0"/>
              <a:ea typeface="Cambria Math" panose="02040503050406030204" pitchFamily="18" charset="0"/>
            </a:endParaRPr>
          </a:p>
          <a:p>
            <a:pPr lvl="1">
              <a:buFont typeface="Wingdings" panose="05000000000000000000" pitchFamily="2" charset="2"/>
              <a:buChar char="v"/>
            </a:pPr>
            <a:r>
              <a:rPr lang="en-US" sz="2600" dirty="0" smtClean="0">
                <a:latin typeface="Cambria Math" panose="02040503050406030204" pitchFamily="18" charset="0"/>
                <a:ea typeface="Cambria Math" panose="02040503050406030204" pitchFamily="18" charset="0"/>
              </a:rPr>
              <a:t>Left four children for better life in the United States</a:t>
            </a:r>
          </a:p>
          <a:p>
            <a:pPr lvl="3">
              <a:buFont typeface="Wingdings" panose="05000000000000000000" pitchFamily="2" charset="2"/>
              <a:buChar char="v"/>
            </a:pPr>
            <a:r>
              <a:rPr lang="en-US" sz="2200" dirty="0" smtClean="0">
                <a:latin typeface="Cambria Math" panose="02040503050406030204" pitchFamily="18" charset="0"/>
                <a:ea typeface="Cambria Math" panose="02040503050406030204" pitchFamily="18" charset="0"/>
              </a:rPr>
              <a:t>Find a better life for THEM</a:t>
            </a:r>
          </a:p>
          <a:p>
            <a:pPr lvl="1">
              <a:buFont typeface="Wingdings" panose="05000000000000000000" pitchFamily="2" charset="2"/>
              <a:buChar char="v"/>
            </a:pPr>
            <a:r>
              <a:rPr lang="en-US" sz="2600" dirty="0" smtClean="0">
                <a:latin typeface="Cambria Math" panose="02040503050406030204" pitchFamily="18" charset="0"/>
                <a:ea typeface="Cambria Math" panose="02040503050406030204" pitchFamily="18" charset="0"/>
              </a:rPr>
              <a:t>Carmen’s son arrive in LA after 13 years</a:t>
            </a:r>
          </a:p>
          <a:p>
            <a:pPr lvl="3">
              <a:buFont typeface="Wingdings" panose="05000000000000000000" pitchFamily="2" charset="2"/>
              <a:buChar char="v"/>
            </a:pPr>
            <a:r>
              <a:rPr lang="en-US" sz="2200" dirty="0" smtClean="0">
                <a:latin typeface="Cambria Math" panose="02040503050406030204" pitchFamily="18" charset="0"/>
                <a:ea typeface="Cambria Math" panose="02040503050406030204" pitchFamily="18" charset="0"/>
              </a:rPr>
              <a:t>Unable to bear the separation </a:t>
            </a:r>
          </a:p>
          <a:p>
            <a:pPr lvl="1">
              <a:buFont typeface="Wingdings" panose="05000000000000000000" pitchFamily="2" charset="2"/>
              <a:buChar char="v"/>
            </a:pPr>
            <a:r>
              <a:rPr lang="en-US" sz="2600" dirty="0" err="1" smtClean="0">
                <a:latin typeface="Cambria Math" panose="02040503050406030204" pitchFamily="18" charset="0"/>
                <a:ea typeface="Cambria Math" panose="02040503050406030204" pitchFamily="18" charset="0"/>
              </a:rPr>
              <a:t>Nazario</a:t>
            </a:r>
            <a:r>
              <a:rPr lang="en-US" sz="2600" dirty="0" smtClean="0">
                <a:latin typeface="Cambria Math" panose="02040503050406030204" pitchFamily="18" charset="0"/>
                <a:ea typeface="Cambria Math" panose="02040503050406030204" pitchFamily="18" charset="0"/>
              </a:rPr>
              <a:t> intrigued by this concept</a:t>
            </a:r>
          </a:p>
          <a:p>
            <a:pPr marL="0" indent="0" algn="ctr">
              <a:buNone/>
            </a:pPr>
            <a:r>
              <a:rPr lang="en-US" sz="2600" b="1" dirty="0" smtClean="0">
                <a:solidFill>
                  <a:schemeClr val="accent6">
                    <a:lumMod val="75000"/>
                  </a:schemeClr>
                </a:solidFill>
                <a:latin typeface="Cambria Math" panose="02040503050406030204" pitchFamily="18" charset="0"/>
                <a:ea typeface="Cambria Math" panose="02040503050406030204" pitchFamily="18" charset="0"/>
              </a:rPr>
              <a:t>“What kind of desperation pushes children as young as seven to set out, alone, through such hostile landscapes with nothing but their wits?” (</a:t>
            </a:r>
            <a:r>
              <a:rPr lang="en-US" sz="2600" b="1" dirty="0" err="1" smtClean="0">
                <a:solidFill>
                  <a:schemeClr val="accent6">
                    <a:lumMod val="75000"/>
                  </a:schemeClr>
                </a:solidFill>
                <a:latin typeface="Cambria Math" panose="02040503050406030204" pitchFamily="18" charset="0"/>
                <a:ea typeface="Cambria Math" panose="02040503050406030204" pitchFamily="18" charset="0"/>
              </a:rPr>
              <a:t>Nazario</a:t>
            </a:r>
            <a:r>
              <a:rPr lang="en-US" sz="2600" b="1" dirty="0" smtClean="0">
                <a:solidFill>
                  <a:schemeClr val="accent6">
                    <a:lumMod val="75000"/>
                  </a:schemeClr>
                </a:solidFill>
                <a:latin typeface="Cambria Math" panose="02040503050406030204" pitchFamily="18" charset="0"/>
                <a:ea typeface="Cambria Math" panose="02040503050406030204" pitchFamily="18" charset="0"/>
              </a:rPr>
              <a:t>, 5). </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13675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err="1" smtClean="0">
                <a:latin typeface="Cambria" panose="02040503050406030204" pitchFamily="18" charset="0"/>
              </a:rPr>
              <a:t>Nazarios</a:t>
            </a:r>
            <a:r>
              <a:rPr lang="en-US" b="1" dirty="0" smtClean="0">
                <a:latin typeface="Cambria" panose="02040503050406030204" pitchFamily="18" charset="0"/>
              </a:rPr>
              <a:t>’ Journey to Enrique </a:t>
            </a:r>
            <a:br>
              <a:rPr lang="en-US" b="1" dirty="0" smtClean="0">
                <a:latin typeface="Cambria" panose="02040503050406030204" pitchFamily="18" charset="0"/>
              </a:rPr>
            </a:br>
            <a:r>
              <a:rPr lang="en-US" sz="2800" b="1" dirty="0" smtClean="0">
                <a:latin typeface="Cambria" panose="02040503050406030204" pitchFamily="18" charset="0"/>
              </a:rPr>
              <a:t>(Continued)</a:t>
            </a:r>
            <a:endParaRPr lang="en-US" sz="2800" b="1" dirty="0">
              <a:latin typeface="Cambria" panose="02040503050406030204" pitchFamily="18" charset="0"/>
            </a:endParaRPr>
          </a:p>
        </p:txBody>
      </p:sp>
      <p:sp>
        <p:nvSpPr>
          <p:cNvPr id="3" name="Content Placeholder 2"/>
          <p:cNvSpPr>
            <a:spLocks noGrp="1"/>
          </p:cNvSpPr>
          <p:nvPr>
            <p:ph idx="1"/>
          </p:nvPr>
        </p:nvSpPr>
        <p:spPr>
          <a:xfrm>
            <a:off x="457200" y="1600200"/>
            <a:ext cx="8458200" cy="4876800"/>
          </a:xfrm>
        </p:spPr>
        <p:txBody>
          <a:bodyPr>
            <a:normAutofit/>
          </a:bodyPr>
          <a:lstStyle/>
          <a:p>
            <a:pPr marL="0" indent="0">
              <a:buNone/>
            </a:pPr>
            <a:r>
              <a:rPr lang="en-US" sz="2600" b="1" dirty="0" smtClean="0">
                <a:latin typeface="Cambria" panose="02040503050406030204" pitchFamily="18" charset="0"/>
              </a:rPr>
              <a:t>Telling the Story</a:t>
            </a:r>
          </a:p>
          <a:p>
            <a:pPr lvl="1">
              <a:buFont typeface="Wingdings" panose="05000000000000000000" pitchFamily="2" charset="2"/>
              <a:buChar char="v"/>
            </a:pPr>
            <a:r>
              <a:rPr lang="en-US" sz="2400" b="1" dirty="0" err="1" smtClean="0">
                <a:latin typeface="Cambria" panose="02040503050406030204" pitchFamily="18" charset="0"/>
              </a:rPr>
              <a:t>Nazario</a:t>
            </a:r>
            <a:r>
              <a:rPr lang="en-US" sz="2400" b="1" dirty="0">
                <a:latin typeface="Cambria" panose="02040503050406030204" pitchFamily="18" charset="0"/>
              </a:rPr>
              <a:t> </a:t>
            </a:r>
            <a:r>
              <a:rPr lang="en-US" sz="2400" b="1" dirty="0" smtClean="0">
                <a:latin typeface="Cambria" panose="02040503050406030204" pitchFamily="18" charset="0"/>
              </a:rPr>
              <a:t>= journalist </a:t>
            </a:r>
          </a:p>
          <a:p>
            <a:pPr lvl="1">
              <a:buFont typeface="Wingdings" panose="05000000000000000000" pitchFamily="2" charset="2"/>
              <a:buChar char="v"/>
            </a:pPr>
            <a:r>
              <a:rPr lang="en-US" sz="2400" b="1" dirty="0" smtClean="0">
                <a:latin typeface="Cambria" panose="02040503050406030204" pitchFamily="18" charset="0"/>
              </a:rPr>
              <a:t>Embarks to tell this story from the inside out</a:t>
            </a:r>
          </a:p>
          <a:p>
            <a:pPr lvl="1">
              <a:buFont typeface="Wingdings" panose="05000000000000000000" pitchFamily="2" charset="2"/>
              <a:buChar char="v"/>
            </a:pPr>
            <a:r>
              <a:rPr lang="en-US" sz="2400" b="1" dirty="0" smtClean="0">
                <a:latin typeface="Cambria" panose="02040503050406030204" pitchFamily="18" charset="0"/>
              </a:rPr>
              <a:t>Find a teenager and follow him to the border</a:t>
            </a:r>
          </a:p>
          <a:p>
            <a:pPr lvl="1">
              <a:buFont typeface="Wingdings" panose="05000000000000000000" pitchFamily="2" charset="2"/>
              <a:buChar char="v"/>
            </a:pPr>
            <a:r>
              <a:rPr lang="en-US" sz="2400" b="1" dirty="0" smtClean="0">
                <a:latin typeface="Cambria" panose="02040503050406030204" pitchFamily="18" charset="0"/>
              </a:rPr>
              <a:t>Authorities/Government made aware</a:t>
            </a:r>
          </a:p>
          <a:p>
            <a:pPr marL="0" indent="0">
              <a:buNone/>
            </a:pPr>
            <a:endParaRPr lang="en-US" sz="2600" b="1" dirty="0" smtClean="0">
              <a:latin typeface="Cambria" panose="02040503050406030204" pitchFamily="18" charset="0"/>
            </a:endParaRPr>
          </a:p>
          <a:p>
            <a:pPr marL="0" indent="0">
              <a:buNone/>
            </a:pPr>
            <a:r>
              <a:rPr lang="en-US" sz="2600" b="1" dirty="0" smtClean="0">
                <a:latin typeface="Cambria" panose="02040503050406030204" pitchFamily="18" charset="0"/>
              </a:rPr>
              <a:t>Getting </a:t>
            </a:r>
            <a:r>
              <a:rPr lang="en-US" sz="2600" b="1" dirty="0">
                <a:latin typeface="Cambria" panose="02040503050406030204" pitchFamily="18" charset="0"/>
              </a:rPr>
              <a:t>to Enrique</a:t>
            </a:r>
          </a:p>
          <a:p>
            <a:pPr lvl="1">
              <a:buFont typeface="Wingdings" panose="05000000000000000000" pitchFamily="2" charset="2"/>
              <a:buChar char="v"/>
            </a:pPr>
            <a:r>
              <a:rPr lang="en-US" sz="2400" b="1" dirty="0" err="1">
                <a:latin typeface="Cambria" panose="02040503050406030204" pitchFamily="18" charset="0"/>
              </a:rPr>
              <a:t>Nazario</a:t>
            </a:r>
            <a:r>
              <a:rPr lang="en-US" sz="2400" b="1" dirty="0">
                <a:latin typeface="Cambria" panose="02040503050406030204" pitchFamily="18" charset="0"/>
              </a:rPr>
              <a:t> found Enrique through a nun in Nuevo </a:t>
            </a:r>
            <a:r>
              <a:rPr lang="en-US" sz="2400" b="1" dirty="0" smtClean="0">
                <a:latin typeface="Cambria" panose="02040503050406030204" pitchFamily="18" charset="0"/>
              </a:rPr>
              <a:t>Laredo</a:t>
            </a:r>
          </a:p>
          <a:p>
            <a:pPr lvl="1">
              <a:buFont typeface="Wingdings" panose="05000000000000000000" pitchFamily="2" charset="2"/>
              <a:buChar char="v"/>
            </a:pPr>
            <a:r>
              <a:rPr lang="en-US" sz="2400" b="1" dirty="0" err="1" smtClean="0">
                <a:latin typeface="Cambria" panose="02040503050406030204" pitchFamily="18" charset="0"/>
              </a:rPr>
              <a:t>Nazario</a:t>
            </a:r>
            <a:r>
              <a:rPr lang="en-US" sz="2400" b="1" dirty="0" smtClean="0">
                <a:latin typeface="Cambria" panose="02040503050406030204" pitchFamily="18" charset="0"/>
              </a:rPr>
              <a:t> traveled to </a:t>
            </a:r>
            <a:r>
              <a:rPr lang="en-US" sz="2400" b="1" dirty="0">
                <a:latin typeface="Cambria" panose="02040503050406030204" pitchFamily="18" charset="0"/>
              </a:rPr>
              <a:t>Central America </a:t>
            </a:r>
            <a:endParaRPr lang="en-US" sz="2400" b="1" dirty="0" smtClean="0">
              <a:latin typeface="Cambria" panose="02040503050406030204" pitchFamily="18" charset="0"/>
            </a:endParaRPr>
          </a:p>
          <a:p>
            <a:pPr lvl="1">
              <a:buFont typeface="Wingdings" panose="05000000000000000000" pitchFamily="2" charset="2"/>
              <a:buChar char="v"/>
            </a:pPr>
            <a:r>
              <a:rPr lang="en-US" sz="2400" b="1" dirty="0" smtClean="0">
                <a:latin typeface="Cambria" panose="02040503050406030204" pitchFamily="18" charset="0"/>
              </a:rPr>
              <a:t>Interviewed his family</a:t>
            </a:r>
          </a:p>
          <a:p>
            <a:pPr marL="274320" lvl="1" indent="0">
              <a:buNone/>
            </a:pPr>
            <a:endParaRPr lang="en-US" sz="2200" b="1" dirty="0">
              <a:latin typeface="Cambria" panose="02040503050406030204" pitchFamily="18" charset="0"/>
            </a:endParaRPr>
          </a:p>
        </p:txBody>
      </p:sp>
    </p:spTree>
    <p:extLst>
      <p:ext uri="{BB962C8B-B14F-4D97-AF65-F5344CB8AC3E}">
        <p14:creationId xmlns:p14="http://schemas.microsoft.com/office/powerpoint/2010/main" val="342124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b="1" dirty="0" smtClean="0">
                <a:latin typeface="Cambria" panose="02040503050406030204" pitchFamily="18" charset="0"/>
              </a:rPr>
              <a:t>Book Synopsis</a:t>
            </a:r>
            <a:endParaRPr lang="en-US" sz="4500" b="1"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lgn="ctr">
              <a:buNone/>
            </a:pPr>
            <a:r>
              <a:rPr lang="en-US" b="1" dirty="0" smtClean="0">
                <a:latin typeface="Cambria Math" panose="02040503050406030204" pitchFamily="18" charset="0"/>
                <a:ea typeface="Cambria Math" panose="02040503050406030204" pitchFamily="18" charset="0"/>
              </a:rPr>
              <a:t>Enrique’s Journey </a:t>
            </a:r>
            <a:r>
              <a:rPr lang="en-US" b="1" dirty="0">
                <a:latin typeface="Cambria Math" panose="02040503050406030204" pitchFamily="18" charset="0"/>
                <a:ea typeface="Cambria Math" panose="02040503050406030204" pitchFamily="18" charset="0"/>
              </a:rPr>
              <a:t>recounts the unforgettable odyssey of a Honduran boy who braves unimaginable hardship and peril to reach his mother in the United States</a:t>
            </a:r>
            <a:r>
              <a:rPr lang="en-US" b="1" dirty="0" smtClean="0">
                <a:latin typeface="Cambria Math" panose="02040503050406030204" pitchFamily="18" charset="0"/>
                <a:ea typeface="Cambria Math" panose="02040503050406030204" pitchFamily="18" charset="0"/>
              </a:rPr>
              <a:t>. </a:t>
            </a:r>
            <a:endParaRPr lang="en-US" b="1" dirty="0">
              <a:latin typeface="Cambria Math" panose="02040503050406030204" pitchFamily="18" charset="0"/>
              <a:ea typeface="Cambria Math" panose="02040503050406030204" pitchFamily="18" charset="0"/>
            </a:endParaRPr>
          </a:p>
          <a:p>
            <a:pPr marL="0" indent="0" algn="ctr">
              <a:buNone/>
            </a:pPr>
            <a:r>
              <a:rPr lang="en-US" b="1" dirty="0" smtClean="0">
                <a:latin typeface="Cambria Math" panose="02040503050406030204" pitchFamily="18" charset="0"/>
                <a:ea typeface="Cambria Math" panose="02040503050406030204" pitchFamily="18" charset="0"/>
              </a:rPr>
              <a:t>Enrique’s mother, Lourdes, left when he was only five to find a better life for her children in the U.S. </a:t>
            </a:r>
          </a:p>
          <a:p>
            <a:pPr marL="0" indent="0" algn="ctr">
              <a:buNone/>
            </a:pPr>
            <a:r>
              <a:rPr lang="en-US" b="1" dirty="0" smtClean="0">
                <a:latin typeface="Cambria Math" panose="02040503050406030204" pitchFamily="18" charset="0"/>
                <a:ea typeface="Cambria Math" panose="02040503050406030204" pitchFamily="18" charset="0"/>
              </a:rPr>
              <a:t>Planning </a:t>
            </a:r>
            <a:r>
              <a:rPr lang="en-US" b="1" dirty="0">
                <a:latin typeface="Cambria Math" panose="02040503050406030204" pitchFamily="18" charset="0"/>
                <a:ea typeface="Cambria Math" panose="02040503050406030204" pitchFamily="18" charset="0"/>
              </a:rPr>
              <a:t>only to stay until she can send for her children or return with enough money to support them, Enrique’s mother promises to bring him to be with her, but each year setbacks prevent her from keeping her promise. </a:t>
            </a:r>
            <a:endParaRPr lang="en-US" b="1" dirty="0" smtClean="0">
              <a:latin typeface="Cambria Math" panose="02040503050406030204" pitchFamily="18" charset="0"/>
              <a:ea typeface="Cambria Math" panose="02040503050406030204" pitchFamily="18" charset="0"/>
            </a:endParaRPr>
          </a:p>
          <a:p>
            <a:pPr marL="0" indent="0" algn="ctr">
              <a:buNone/>
            </a:pPr>
            <a:r>
              <a:rPr lang="en-US" b="1" dirty="0" smtClean="0">
                <a:latin typeface="Cambria Math" panose="02040503050406030204" pitchFamily="18" charset="0"/>
                <a:ea typeface="Cambria Math" panose="02040503050406030204" pitchFamily="18" charset="0"/>
              </a:rPr>
              <a:t>Unable to bear the separation any longer, Enrique begins his journey to get to her. </a:t>
            </a:r>
          </a:p>
          <a:p>
            <a:pPr marL="0" indent="0" algn="ctr">
              <a:buNone/>
            </a:pPr>
            <a:endParaRPr lang="en-US" dirty="0" smtClean="0"/>
          </a:p>
          <a:p>
            <a:pPr marL="0" indent="0" algn="ctr">
              <a:buNone/>
            </a:pPr>
            <a:endParaRPr lang="en-US" dirty="0" smtClean="0"/>
          </a:p>
        </p:txBody>
      </p:sp>
    </p:spTree>
    <p:extLst>
      <p:ext uri="{BB962C8B-B14F-4D97-AF65-F5344CB8AC3E}">
        <p14:creationId xmlns:p14="http://schemas.microsoft.com/office/powerpoint/2010/main" val="411894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mbria" panose="02040503050406030204" pitchFamily="18" charset="0"/>
              </a:rPr>
              <a:t>Works Cited</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en-US" b="1" dirty="0" err="1">
                <a:solidFill>
                  <a:schemeClr val="accent6">
                    <a:lumMod val="75000"/>
                  </a:schemeClr>
                </a:solidFill>
              </a:rPr>
              <a:t>Nazario</a:t>
            </a:r>
            <a:r>
              <a:rPr lang="en-US" b="1" dirty="0">
                <a:solidFill>
                  <a:schemeClr val="accent6">
                    <a:lumMod val="75000"/>
                  </a:schemeClr>
                </a:solidFill>
              </a:rPr>
              <a:t>, Sonia. </a:t>
            </a:r>
            <a:r>
              <a:rPr lang="en-US" b="1" i="1" dirty="0">
                <a:solidFill>
                  <a:schemeClr val="accent6">
                    <a:lumMod val="75000"/>
                  </a:schemeClr>
                </a:solidFill>
              </a:rPr>
              <a:t>Enrique's Journey</a:t>
            </a:r>
            <a:r>
              <a:rPr lang="en-US" b="1" dirty="0">
                <a:solidFill>
                  <a:schemeClr val="accent6">
                    <a:lumMod val="75000"/>
                  </a:schemeClr>
                </a:solidFill>
              </a:rPr>
              <a:t>. New York: Random </a:t>
            </a:r>
            <a:r>
              <a:rPr lang="en-US" b="1" dirty="0" smtClean="0">
                <a:solidFill>
                  <a:schemeClr val="accent6">
                    <a:lumMod val="75000"/>
                  </a:schemeClr>
                </a:solidFill>
              </a:rPr>
              <a:t>	House</a:t>
            </a:r>
            <a:r>
              <a:rPr lang="en-US" b="1" dirty="0">
                <a:solidFill>
                  <a:schemeClr val="accent6">
                    <a:lumMod val="75000"/>
                  </a:schemeClr>
                </a:solidFill>
              </a:rPr>
              <a:t>, 2006. Print.</a:t>
            </a:r>
          </a:p>
          <a:p>
            <a:pPr marL="0" indent="0">
              <a:buNone/>
            </a:pPr>
            <a:endParaRPr lang="en-US" dirty="0"/>
          </a:p>
        </p:txBody>
      </p:sp>
    </p:spTree>
    <p:extLst>
      <p:ext uri="{BB962C8B-B14F-4D97-AF65-F5344CB8AC3E}">
        <p14:creationId xmlns:p14="http://schemas.microsoft.com/office/powerpoint/2010/main" val="2031839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141</TotalTime>
  <Words>320</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Enrique’s Journey</vt:lpstr>
      <vt:lpstr>Immigration to the United States</vt:lpstr>
      <vt:lpstr>The Journey</vt:lpstr>
      <vt:lpstr>Nazarios’ Journey to Enrique</vt:lpstr>
      <vt:lpstr>Nazarios’ Journey to Enrique  (Continued)</vt:lpstr>
      <vt:lpstr>Book Synopsis</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Enrique’s journey</dc:title>
  <dc:creator>Poe, Lauren</dc:creator>
  <cp:lastModifiedBy>Melanie</cp:lastModifiedBy>
  <cp:revision>14</cp:revision>
  <dcterms:created xsi:type="dcterms:W3CDTF">2017-01-22T20:44:19Z</dcterms:created>
  <dcterms:modified xsi:type="dcterms:W3CDTF">2017-01-23T16:34:19Z</dcterms:modified>
</cp:coreProperties>
</file>