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7" r:id="rId6"/>
    <p:sldId id="260" r:id="rId7"/>
    <p:sldId id="261" r:id="rId8"/>
    <p:sldId id="268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D584C-16B2-400B-918F-46A4AFCFF38E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3D591-D719-46D5-AE8F-603FD76A9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56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3D591-D719-46D5-AE8F-603FD76A95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58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3D591-D719-46D5-AE8F-603FD76A95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05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2A0D-698E-47C1-88C4-55D78ECE033D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C56DE4-971B-4993-BFCF-4B24065BC8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2A0D-698E-47C1-88C4-55D78ECE033D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6DE4-971B-4993-BFCF-4B24065BC8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5C56DE4-971B-4993-BFCF-4B24065BC88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2A0D-698E-47C1-88C4-55D78ECE033D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2A0D-698E-47C1-88C4-55D78ECE033D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5C56DE4-971B-4993-BFCF-4B24065BC8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2A0D-698E-47C1-88C4-55D78ECE033D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C56DE4-971B-4993-BFCF-4B24065BC8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59D2A0D-698E-47C1-88C4-55D78ECE033D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6DE4-971B-4993-BFCF-4B24065BC8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2A0D-698E-47C1-88C4-55D78ECE033D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5C56DE4-971B-4993-BFCF-4B24065BC88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2A0D-698E-47C1-88C4-55D78ECE033D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5C56DE4-971B-4993-BFCF-4B24065BC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2A0D-698E-47C1-88C4-55D78ECE033D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C56DE4-971B-4993-BFCF-4B24065BC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C56DE4-971B-4993-BFCF-4B24065BC88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2A0D-698E-47C1-88C4-55D78ECE033D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5C56DE4-971B-4993-BFCF-4B24065BC8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59D2A0D-698E-47C1-88C4-55D78ECE033D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59D2A0D-698E-47C1-88C4-55D78ECE033D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C56DE4-971B-4993-BFCF-4B24065BC88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A Night to remember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AUTHOR’S PURPOSE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6808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BIAS: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PLACEMENT = the decision of which information to present first, second, third, etc.</a:t>
            </a:r>
          </a:p>
          <a:p>
            <a:endParaRPr lang="en-US" dirty="0"/>
          </a:p>
          <a:p>
            <a:pPr lvl="2"/>
            <a:r>
              <a:rPr lang="en-US" sz="2800" dirty="0" smtClean="0"/>
              <a:t>More important stories chosen to be seen first (think headline news!)</a:t>
            </a:r>
          </a:p>
          <a:p>
            <a:pPr lvl="2"/>
            <a:r>
              <a:rPr lang="en-US" sz="2800" dirty="0" smtClean="0"/>
              <a:t>Less important stories chosen to be at the end </a:t>
            </a:r>
          </a:p>
          <a:p>
            <a:pPr lvl="2"/>
            <a:r>
              <a:rPr lang="en-US" sz="2800" dirty="0" smtClean="0"/>
              <a:t>Within a story, most important/convincing facts placed first</a:t>
            </a:r>
          </a:p>
          <a:p>
            <a:pPr lvl="2"/>
            <a:r>
              <a:rPr lang="en-US" sz="2800" dirty="0" smtClean="0"/>
              <a:t>Contradictory statements placed after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234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BIAS: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BIASED STATISTICS: the manipulation of statistics to change the way we think about them</a:t>
            </a:r>
          </a:p>
          <a:p>
            <a:endParaRPr lang="en-US" dirty="0"/>
          </a:p>
          <a:p>
            <a:pPr lvl="2"/>
            <a:r>
              <a:rPr lang="en-US" sz="2400" dirty="0" smtClean="0"/>
              <a:t>EX#1: “The fundraiser for the school raised </a:t>
            </a:r>
            <a:r>
              <a:rPr lang="en-US" sz="2400" b="1" u="sng" dirty="0" smtClean="0"/>
              <a:t>only</a:t>
            </a:r>
            <a:r>
              <a:rPr lang="en-US" sz="2400" dirty="0" smtClean="0"/>
              <a:t> 1100.</a:t>
            </a:r>
          </a:p>
          <a:p>
            <a:pPr lvl="2"/>
            <a:r>
              <a:rPr lang="en-US" sz="2400" dirty="0" smtClean="0"/>
              <a:t>EX#2: “The fundraiser for the school raised </a:t>
            </a:r>
            <a:r>
              <a:rPr lang="en-US" sz="2400" b="1" u="sng" dirty="0" smtClean="0"/>
              <a:t>over</a:t>
            </a:r>
            <a:r>
              <a:rPr lang="en-US" sz="2400" dirty="0" smtClean="0"/>
              <a:t> 1100.</a:t>
            </a:r>
          </a:p>
          <a:p>
            <a:pPr lvl="2"/>
            <a:endParaRPr lang="en-US" sz="2400" dirty="0"/>
          </a:p>
          <a:p>
            <a:pPr lvl="2"/>
            <a:r>
              <a:rPr lang="en-US" sz="2400" dirty="0" smtClean="0"/>
              <a:t>EX#1: “A crowd </a:t>
            </a:r>
            <a:r>
              <a:rPr lang="en-US" sz="2400" b="1" u="sng" dirty="0" smtClean="0"/>
              <a:t>of more than 900 </a:t>
            </a:r>
            <a:r>
              <a:rPr lang="en-US" sz="2400" dirty="0" smtClean="0"/>
              <a:t>attended the protest.”</a:t>
            </a:r>
          </a:p>
          <a:p>
            <a:pPr lvl="2"/>
            <a:r>
              <a:rPr lang="en-US" sz="2400" dirty="0" smtClean="0"/>
              <a:t>EX#2: “</a:t>
            </a:r>
            <a:r>
              <a:rPr lang="en-US" sz="2400" b="1" u="sng" dirty="0" smtClean="0"/>
              <a:t>Fewer than 1,000 </a:t>
            </a:r>
            <a:r>
              <a:rPr lang="en-US" sz="2400" dirty="0" smtClean="0"/>
              <a:t>showed up to protest.”</a:t>
            </a:r>
          </a:p>
          <a:p>
            <a:pPr lvl="2"/>
            <a:endParaRPr lang="en-US" dirty="0"/>
          </a:p>
          <a:p>
            <a:pPr lvl="2"/>
            <a:r>
              <a:rPr lang="en-US" sz="2800" dirty="0" smtClean="0"/>
              <a:t>Decision of which numbers to present</a:t>
            </a:r>
          </a:p>
          <a:p>
            <a:pPr lvl="2"/>
            <a:r>
              <a:rPr lang="en-US" sz="2800" dirty="0" smtClean="0"/>
              <a:t>Adjectives to describe numbers</a:t>
            </a:r>
          </a:p>
          <a:p>
            <a:pPr lvl="2"/>
            <a:r>
              <a:rPr lang="en-US" sz="2800" dirty="0" smtClean="0"/>
              <a:t>Holistic vs. limited statistics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183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BIAS: WORD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WORD CHOICE = the author’s purposeful usage of words to write about and describe happenings</a:t>
            </a:r>
          </a:p>
          <a:p>
            <a:pPr marL="0" indent="0">
              <a:buNone/>
            </a:pPr>
            <a:endParaRPr lang="en-US" sz="1400" dirty="0"/>
          </a:p>
          <a:p>
            <a:pPr lvl="4"/>
            <a:r>
              <a:rPr lang="en-US" sz="3000" dirty="0" smtClean="0"/>
              <a:t>Positive vs. negative words</a:t>
            </a:r>
          </a:p>
          <a:p>
            <a:pPr lvl="4"/>
            <a:r>
              <a:rPr lang="en-US" sz="3000" dirty="0" smtClean="0"/>
              <a:t>Connotation vs. denotation</a:t>
            </a:r>
          </a:p>
          <a:p>
            <a:pPr lvl="4"/>
            <a:r>
              <a:rPr lang="en-US" sz="3000" dirty="0" smtClean="0"/>
              <a:t>Word </a:t>
            </a:r>
            <a:r>
              <a:rPr lang="en-US" sz="3000" dirty="0" smtClean="0"/>
              <a:t>choice creates </a:t>
            </a:r>
            <a:r>
              <a:rPr lang="en-US" sz="3000" dirty="0" smtClean="0">
                <a:sym typeface="Wingdings" panose="05000000000000000000" pitchFamily="2" charset="2"/>
              </a:rPr>
              <a:t>tone</a:t>
            </a:r>
            <a:endParaRPr lang="en-US" sz="3000" dirty="0" smtClean="0">
              <a:sym typeface="Wingdings" panose="05000000000000000000" pitchFamily="2" charset="2"/>
            </a:endParaRPr>
          </a:p>
          <a:p>
            <a:pPr marL="594360" lvl="2" indent="0">
              <a:buNone/>
            </a:pPr>
            <a:endParaRPr lang="en-US" sz="3000" dirty="0" smtClean="0">
              <a:sym typeface="Wingdings" panose="05000000000000000000" pitchFamily="2" charset="2"/>
            </a:endParaRPr>
          </a:p>
          <a:p>
            <a:pPr lvl="2"/>
            <a:r>
              <a:rPr lang="en-US" sz="3200" dirty="0" smtClean="0">
                <a:sym typeface="Wingdings" panose="05000000000000000000" pitchFamily="2" charset="2"/>
              </a:rPr>
              <a:t>FACT = Frank spends very little money.</a:t>
            </a:r>
          </a:p>
          <a:p>
            <a:pPr lvl="4"/>
            <a:r>
              <a:rPr lang="en-US" sz="3000" dirty="0" smtClean="0">
                <a:sym typeface="Wingdings" panose="05000000000000000000" pitchFamily="2" charset="2"/>
              </a:rPr>
              <a:t>EX#1: Frank is </a:t>
            </a:r>
            <a:r>
              <a:rPr lang="en-US" sz="3000" b="1" u="sng" dirty="0" smtClean="0">
                <a:sym typeface="Wingdings" panose="05000000000000000000" pitchFamily="2" charset="2"/>
              </a:rPr>
              <a:t>thrifty</a:t>
            </a:r>
            <a:r>
              <a:rPr lang="en-US" sz="3000" dirty="0" smtClean="0">
                <a:sym typeface="Wingdings" panose="05000000000000000000" pitchFamily="2" charset="2"/>
              </a:rPr>
              <a:t>. (positive)</a:t>
            </a:r>
          </a:p>
          <a:p>
            <a:pPr lvl="4"/>
            <a:r>
              <a:rPr lang="en-US" sz="3000" dirty="0" smtClean="0">
                <a:sym typeface="Wingdings" panose="05000000000000000000" pitchFamily="2" charset="2"/>
              </a:rPr>
              <a:t>EX#2: Frank is a </a:t>
            </a:r>
            <a:r>
              <a:rPr lang="en-US" sz="3000" b="1" u="sng" dirty="0" smtClean="0">
                <a:sym typeface="Wingdings" panose="05000000000000000000" pitchFamily="2" charset="2"/>
              </a:rPr>
              <a:t>cheapskate</a:t>
            </a:r>
            <a:r>
              <a:rPr lang="en-US" sz="3000" dirty="0" smtClean="0">
                <a:sym typeface="Wingdings" panose="05000000000000000000" pitchFamily="2" charset="2"/>
              </a:rPr>
              <a:t>. (negative)</a:t>
            </a:r>
            <a:endParaRPr lang="en-US" sz="3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6019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BIAS: 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TONE = the author’s attitude toward a subject, a character, or the reader</a:t>
            </a:r>
          </a:p>
          <a:p>
            <a:endParaRPr lang="en-US" dirty="0" smtClean="0"/>
          </a:p>
          <a:p>
            <a:pPr lvl="2"/>
            <a:r>
              <a:rPr lang="en-US" sz="2800" dirty="0" smtClean="0"/>
              <a:t>Examples: silly, sarcastic, angry, annoyed, proud, bored, etc.</a:t>
            </a:r>
          </a:p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WORDS CONVEY TONE!!!!!!!</a:t>
            </a:r>
          </a:p>
          <a:p>
            <a:pPr lvl="2"/>
            <a:r>
              <a:rPr lang="en-US" sz="2800" dirty="0" smtClean="0"/>
              <a:t>DETAILS CONVEY TONE!!!!!</a:t>
            </a:r>
          </a:p>
          <a:p>
            <a:pPr lvl="2"/>
            <a:r>
              <a:rPr lang="en-US" sz="2800" dirty="0" smtClean="0"/>
              <a:t>Tone developed from word choice!</a:t>
            </a:r>
            <a:endParaRPr lang="en-US" sz="2800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395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2550" y="1179016"/>
            <a:ext cx="6705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WHY WAS THIS WRITTEN?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0842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9600" y="2819400"/>
            <a:ext cx="6480174" cy="3048000"/>
          </a:xfrm>
        </p:spPr>
        <p:txBody>
          <a:bodyPr>
            <a:noAutofit/>
          </a:bodyPr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smtClean="0"/>
              <a:t>TO INFORM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smtClean="0"/>
              <a:t>TO PERSUADE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smtClean="0"/>
              <a:t>TO ENTERTAIN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AUTHOR’S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3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PURPOSE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CLUES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200" dirty="0" smtClean="0"/>
              <a:t>TO INFORM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TO PERSUADE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TO ENTERTAIN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Explains or gives you information about a topic</a:t>
            </a:r>
          </a:p>
          <a:p>
            <a:r>
              <a:rPr lang="en-US" dirty="0"/>
              <a:t>Presents author’s own opinions, feelings, </a:t>
            </a:r>
            <a:r>
              <a:rPr lang="en-US" dirty="0" smtClean="0"/>
              <a:t>beliefs</a:t>
            </a:r>
          </a:p>
          <a:p>
            <a:r>
              <a:rPr lang="en-US" dirty="0" smtClean="0"/>
              <a:t>Makes you feel emotions (e.g., happy, sad, scared)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 AUTHOR’S PURPOSE CLUES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10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962900" cy="2895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AUTHOR’s MESSAGE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the “big idea”; what the author is trying to tell the reader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AUTHOR’S MESSAGE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343400" y="3733800"/>
            <a:ext cx="838200" cy="762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2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2590800"/>
            <a:ext cx="8686800" cy="3429000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Fact = states something that happens, has happened, or is certain to be true</a:t>
            </a:r>
          </a:p>
          <a:p>
            <a:pPr marL="83439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EX: A lunar eclipse happens when the moon aligns exactly with the earth and sun.</a:t>
            </a:r>
            <a:endParaRPr lang="en-US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Opinion = states something that is believed to have occurred, is believed to exist, or is believed to be true</a:t>
            </a:r>
          </a:p>
          <a:p>
            <a:pPr marL="83439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EX: The teacher gave a pop quiz because she got mad at the class.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FACT VS. OPINION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0213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2743201"/>
            <a:ext cx="8458200" cy="9905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>BIAS = a prejudice, A preconceived judgment, or an opinion formed without sufficient knowledge</a:t>
            </a:r>
          </a:p>
          <a:p>
            <a:pPr algn="l"/>
            <a:endParaRPr lang="en-US" sz="700" dirty="0"/>
          </a:p>
          <a:p>
            <a:r>
              <a:rPr lang="en-US" sz="2800" dirty="0" smtClean="0"/>
              <a:t>AUTHOR’s BIAS </a:t>
            </a:r>
          </a:p>
          <a:p>
            <a:endParaRPr lang="en-US" sz="2800" dirty="0" smtClean="0"/>
          </a:p>
          <a:p>
            <a:r>
              <a:rPr lang="en-US" sz="2800" dirty="0" smtClean="0"/>
              <a:t>the favoring of one side, position, or belief; being </a:t>
            </a:r>
            <a:r>
              <a:rPr lang="en-US" sz="2800" dirty="0" smtClean="0"/>
              <a:t>partial</a:t>
            </a:r>
            <a:endParaRPr lang="en-US" sz="2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BIAS</a:t>
            </a:r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4191000" y="4343400"/>
            <a:ext cx="609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7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38200" y="2971800"/>
            <a:ext cx="7696200" cy="2438400"/>
          </a:xfrm>
        </p:spPr>
        <p:txBody>
          <a:bodyPr>
            <a:noAutofit/>
          </a:bodyPr>
          <a:lstStyle/>
          <a:p>
            <a:pPr marL="342900" indent="-342900" algn="l">
              <a:buAutoNum type="arabicPeriod"/>
            </a:pPr>
            <a:r>
              <a:rPr lang="en-US" sz="3200" dirty="0" smtClean="0"/>
              <a:t>  Omission / selection</a:t>
            </a:r>
          </a:p>
          <a:p>
            <a:pPr marL="342900" indent="-342900" algn="l">
              <a:buAutoNum type="arabicPeriod"/>
            </a:pPr>
            <a:r>
              <a:rPr lang="en-US" sz="3200" dirty="0" smtClean="0"/>
              <a:t>  Placement</a:t>
            </a:r>
          </a:p>
          <a:p>
            <a:pPr marL="342900" indent="-342900" algn="l">
              <a:buAutoNum type="arabicPeriod"/>
            </a:pPr>
            <a:r>
              <a:rPr lang="en-US" sz="3200" dirty="0" smtClean="0"/>
              <a:t>  Statistics</a:t>
            </a:r>
          </a:p>
          <a:p>
            <a:pPr marL="342900" indent="-342900" algn="l">
              <a:buAutoNum type="arabicPeriod"/>
            </a:pPr>
            <a:r>
              <a:rPr lang="en-US" sz="3200" dirty="0" smtClean="0"/>
              <a:t>  Word choice</a:t>
            </a:r>
          </a:p>
          <a:p>
            <a:pPr marL="342900" indent="-342900" algn="l">
              <a:buAutoNum type="arabicPeriod"/>
            </a:pPr>
            <a:r>
              <a:rPr lang="en-US" sz="3200"/>
              <a:t> </a:t>
            </a:r>
            <a:r>
              <a:rPr lang="en-US" sz="3200" smtClean="0"/>
              <a:t> TONE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AUTHOR’S BIAS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74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BIAS: OMISSION/SELECTION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OMISSION = the cutting of certain facts and/or details from a story </a:t>
            </a:r>
          </a:p>
          <a:p>
            <a:pPr marL="0" indent="0">
              <a:buNone/>
            </a:pPr>
            <a:endParaRPr lang="en-US" sz="1600" i="1" dirty="0" smtClean="0"/>
          </a:p>
          <a:p>
            <a:r>
              <a:rPr lang="en-US" i="1" dirty="0" smtClean="0"/>
              <a:t>SELECTION = the choosing of certain facts and/or details for a story</a:t>
            </a:r>
          </a:p>
          <a:p>
            <a:pPr marL="0" indent="0">
              <a:buNone/>
            </a:pPr>
            <a:endParaRPr lang="en-US" dirty="0"/>
          </a:p>
          <a:p>
            <a:pPr lvl="2"/>
            <a:r>
              <a:rPr lang="en-US" sz="2800" dirty="0" smtClean="0"/>
              <a:t>Changes how readers think about the story</a:t>
            </a:r>
          </a:p>
          <a:p>
            <a:pPr lvl="2"/>
            <a:r>
              <a:rPr lang="en-US" sz="2800" dirty="0" smtClean="0"/>
              <a:t>Selective details to support author’s purpose</a:t>
            </a:r>
          </a:p>
          <a:p>
            <a:pPr lvl="2"/>
            <a:r>
              <a:rPr lang="en-US" sz="2800" dirty="0" smtClean="0"/>
              <a:t>Need to read several different sources for holistic understanding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307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142</TotalTime>
  <Words>501</Words>
  <Application>Microsoft Office PowerPoint</Application>
  <PresentationFormat>On-screen Show (4:3)</PresentationFormat>
  <Paragraphs>85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AUTHOR’S PURPOSE</vt:lpstr>
      <vt:lpstr>PowerPoint Presentation</vt:lpstr>
      <vt:lpstr>BASIC AUTHOR’S PURPOSE</vt:lpstr>
      <vt:lpstr>BASIC AUTHOR’S PURPOSE CLUES</vt:lpstr>
      <vt:lpstr>AUTHOR’S MESSAGE</vt:lpstr>
      <vt:lpstr>FACT VS. OPINION</vt:lpstr>
      <vt:lpstr>AUTHOR’S BIAS</vt:lpstr>
      <vt:lpstr>AUTHOR’S BIAS</vt:lpstr>
      <vt:lpstr>AUTHOR’S BIAS: OMISSION/SELECTION</vt:lpstr>
      <vt:lpstr>AUTHOR’S BIAS: PLACEMENT</vt:lpstr>
      <vt:lpstr>AUTHOR’S BIAS: STATISTICS</vt:lpstr>
      <vt:lpstr>AUTHOR’S BIAS: WORD CHOICE</vt:lpstr>
      <vt:lpstr>AUTHOR’S BIAS: TONE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AUTHOR’S PURPOSE</dc:title>
  <dc:creator>Melanie</dc:creator>
  <cp:lastModifiedBy>Melanie</cp:lastModifiedBy>
  <cp:revision>19</cp:revision>
  <dcterms:created xsi:type="dcterms:W3CDTF">2015-01-20T12:12:57Z</dcterms:created>
  <dcterms:modified xsi:type="dcterms:W3CDTF">2017-01-30T00:14:44Z</dcterms:modified>
</cp:coreProperties>
</file>