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0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3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2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4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9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5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7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4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7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2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C9FA-F9F6-46A9-BFA4-A1668C34BBC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6908-7D7B-4C8B-8610-D4D9FDD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0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815880"/>
              </p:ext>
            </p:extLst>
          </p:nvPr>
        </p:nvGraphicFramePr>
        <p:xfrm>
          <a:off x="443336" y="814387"/>
          <a:ext cx="11136576" cy="5517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552">
                  <a:extLst>
                    <a:ext uri="{9D8B030D-6E8A-4147-A177-3AD203B41FA5}">
                      <a16:colId xmlns:a16="http://schemas.microsoft.com/office/drawing/2014/main" val="2084499048"/>
                    </a:ext>
                  </a:extLst>
                </a:gridCol>
                <a:gridCol w="2402006">
                  <a:extLst>
                    <a:ext uri="{9D8B030D-6E8A-4147-A177-3AD203B41FA5}">
                      <a16:colId xmlns:a16="http://schemas.microsoft.com/office/drawing/2014/main" val="1495259202"/>
                    </a:ext>
                  </a:extLst>
                </a:gridCol>
                <a:gridCol w="2402006">
                  <a:extLst>
                    <a:ext uri="{9D8B030D-6E8A-4147-A177-3AD203B41FA5}">
                      <a16:colId xmlns:a16="http://schemas.microsoft.com/office/drawing/2014/main" val="2154624800"/>
                    </a:ext>
                  </a:extLst>
                </a:gridCol>
                <a:gridCol w="2402006">
                  <a:extLst>
                    <a:ext uri="{9D8B030D-6E8A-4147-A177-3AD203B41FA5}">
                      <a16:colId xmlns:a16="http://schemas.microsoft.com/office/drawing/2014/main" val="3744781132"/>
                    </a:ext>
                  </a:extLst>
                </a:gridCol>
                <a:gridCol w="2402006">
                  <a:extLst>
                    <a:ext uri="{9D8B030D-6E8A-4147-A177-3AD203B41FA5}">
                      <a16:colId xmlns:a16="http://schemas.microsoft.com/office/drawing/2014/main" val="788672665"/>
                    </a:ext>
                  </a:extLst>
                </a:gridCol>
              </a:tblGrid>
              <a:tr h="4396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WORD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DEFINITION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EXAMPLE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CAUSE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EFFECT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658327"/>
                  </a:ext>
                </a:extLst>
              </a:tr>
              <a:tr h="8266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DISCRIMINATION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Act of making or perceiving a difference; treating unequally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Classism – Titanic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sym typeface="Wingdings" panose="05000000000000000000" pitchFamily="2" charset="2"/>
                        </a:rPr>
                        <a:t> first class escaped first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Hate against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one another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men benefit from higher wage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hate crimes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077358"/>
                  </a:ext>
                </a:extLst>
              </a:tr>
              <a:tr h="8266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INTOLERANCE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Unwillingness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to accept people of different social group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Racial / religious intolerance le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 to slavery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Fear of others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make feel better than others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violence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566764"/>
                  </a:ext>
                </a:extLst>
              </a:tr>
              <a:tr h="8266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STEREOTYPE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Widely held,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but fixed and oversimplified image or idea of a group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Librarian = women, old, bun, glasses, frown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Against those who are different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excuse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for discrimination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kills individualism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388891"/>
                  </a:ext>
                </a:extLst>
              </a:tr>
              <a:tr h="8266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SCAPEGOATING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Person blamed fro wrong doings /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faults of others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Hitler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blamed Jews for Germany’s problems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Wanting to avoid trouble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closure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do not know truth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566662"/>
                  </a:ext>
                </a:extLst>
              </a:tr>
              <a:tr h="875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PREJUDICE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Opinion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formed without knowledge / reason; judgment formed in disregard to one’s rights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Women less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powerful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Women inferior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News / social media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Religion 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feels superior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motivate to rid of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negative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feelings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feeling unequal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306783"/>
                  </a:ext>
                </a:extLst>
              </a:tr>
              <a:tr h="8266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PROPAGANDA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Informatio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spread widely to help or harm a person, group, or movement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Uncle Sam portrait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Need for supporters (Politian)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= convince society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discrimination, war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6986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71763" y="28575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BLOCK RESPONSES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7901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651281"/>
              </p:ext>
            </p:extLst>
          </p:nvPr>
        </p:nvGraphicFramePr>
        <p:xfrm>
          <a:off x="285752" y="746757"/>
          <a:ext cx="11179861" cy="5668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493">
                  <a:extLst>
                    <a:ext uri="{9D8B030D-6E8A-4147-A177-3AD203B41FA5}">
                      <a16:colId xmlns:a16="http://schemas.microsoft.com/office/drawing/2014/main" val="2084499048"/>
                    </a:ext>
                  </a:extLst>
                </a:gridCol>
                <a:gridCol w="2411342">
                  <a:extLst>
                    <a:ext uri="{9D8B030D-6E8A-4147-A177-3AD203B41FA5}">
                      <a16:colId xmlns:a16="http://schemas.microsoft.com/office/drawing/2014/main" val="1495259202"/>
                    </a:ext>
                  </a:extLst>
                </a:gridCol>
                <a:gridCol w="2411342">
                  <a:extLst>
                    <a:ext uri="{9D8B030D-6E8A-4147-A177-3AD203B41FA5}">
                      <a16:colId xmlns:a16="http://schemas.microsoft.com/office/drawing/2014/main" val="2154624800"/>
                    </a:ext>
                  </a:extLst>
                </a:gridCol>
                <a:gridCol w="2411342">
                  <a:extLst>
                    <a:ext uri="{9D8B030D-6E8A-4147-A177-3AD203B41FA5}">
                      <a16:colId xmlns:a16="http://schemas.microsoft.com/office/drawing/2014/main" val="3744781132"/>
                    </a:ext>
                  </a:extLst>
                </a:gridCol>
                <a:gridCol w="2411342">
                  <a:extLst>
                    <a:ext uri="{9D8B030D-6E8A-4147-A177-3AD203B41FA5}">
                      <a16:colId xmlns:a16="http://schemas.microsoft.com/office/drawing/2014/main" val="788672665"/>
                    </a:ext>
                  </a:extLst>
                </a:gridCol>
              </a:tblGrid>
              <a:tr h="41842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WORD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EXAMPLE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CAUSE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EFFECT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658327"/>
                  </a:ext>
                </a:extLst>
              </a:tr>
              <a:tr h="7867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DISCRIMINATION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Unjust treatment of diff.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groups (race, age, sex)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Jim Crow laws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Ignorance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self-confidence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self-loathing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077358"/>
                  </a:ext>
                </a:extLst>
              </a:tr>
              <a:tr h="7867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INTOLERANCE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Unwillingness to tolerate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or respect beliefs contrary to own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Civil War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Jealousy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control / power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war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566764"/>
                  </a:ext>
                </a:extLst>
              </a:tr>
              <a:tr h="11209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STEREOTYPE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Widely held fixed image / idea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of a group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No designer clothing = poor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Arabs are terrorists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Feel superior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Social media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/ movies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friend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groups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sometimes positive / truthful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depersonalized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limit opportunity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388891"/>
                  </a:ext>
                </a:extLst>
              </a:tr>
              <a:tr h="7867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SCAPEGOATING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Person blamed for another’s behavior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 It.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Arrested – city anti-It; still tried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Avoid trouble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blame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free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exile; unjust punishment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566662"/>
                  </a:ext>
                </a:extLst>
              </a:tr>
              <a:tr h="91449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PREJUDICE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Preconceived opinion about a group not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based on reason / experience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Civil Rights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Norms of society; common beliefs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comfort that conform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to norms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economic, social, etc. disadvantage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306783"/>
                  </a:ext>
                </a:extLst>
              </a:tr>
              <a:tr h="7867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PROPAGANDA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Info of bias or misleading nature used to promote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cause / point of view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False product advertisements (celebrity)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Desire for power / money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increase profits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= misleading; waste money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69867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43250" y="177393"/>
            <a:ext cx="4957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4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</a:t>
            </a:r>
            <a:r>
              <a:rPr lang="en-US" sz="2800" b="1" dirty="0"/>
              <a:t>BLOCK RESPONSES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3980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133216"/>
              </p:ext>
            </p:extLst>
          </p:nvPr>
        </p:nvGraphicFramePr>
        <p:xfrm>
          <a:off x="600073" y="1027632"/>
          <a:ext cx="10908402" cy="559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234">
                  <a:extLst>
                    <a:ext uri="{9D8B030D-6E8A-4147-A177-3AD203B41FA5}">
                      <a16:colId xmlns:a16="http://schemas.microsoft.com/office/drawing/2014/main" val="2084499048"/>
                    </a:ext>
                  </a:extLst>
                </a:gridCol>
                <a:gridCol w="2352792">
                  <a:extLst>
                    <a:ext uri="{9D8B030D-6E8A-4147-A177-3AD203B41FA5}">
                      <a16:colId xmlns:a16="http://schemas.microsoft.com/office/drawing/2014/main" val="1495259202"/>
                    </a:ext>
                  </a:extLst>
                </a:gridCol>
                <a:gridCol w="2352792">
                  <a:extLst>
                    <a:ext uri="{9D8B030D-6E8A-4147-A177-3AD203B41FA5}">
                      <a16:colId xmlns:a16="http://schemas.microsoft.com/office/drawing/2014/main" val="2154624800"/>
                    </a:ext>
                  </a:extLst>
                </a:gridCol>
                <a:gridCol w="2352792">
                  <a:extLst>
                    <a:ext uri="{9D8B030D-6E8A-4147-A177-3AD203B41FA5}">
                      <a16:colId xmlns:a16="http://schemas.microsoft.com/office/drawing/2014/main" val="3744781132"/>
                    </a:ext>
                  </a:extLst>
                </a:gridCol>
                <a:gridCol w="2352792">
                  <a:extLst>
                    <a:ext uri="{9D8B030D-6E8A-4147-A177-3AD203B41FA5}">
                      <a16:colId xmlns:a16="http://schemas.microsoft.com/office/drawing/2014/main" val="788672665"/>
                    </a:ext>
                  </a:extLst>
                </a:gridCol>
              </a:tblGrid>
              <a:tr h="4213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WORD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EXAMPLE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CAUSE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EFFECT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658327"/>
                  </a:ext>
                </a:extLst>
              </a:tr>
              <a:tr h="7922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DISCRIMINATION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Unjust treatment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of different groups (race, sex, age)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Jim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Crow laws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Low self-esteem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self-esteem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= inequality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077358"/>
                  </a:ext>
                </a:extLst>
              </a:tr>
              <a:tr h="7922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INTOLERANCE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Unwillingness to accept views different from one’s own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Segregation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Refusal to accept differences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powerful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= drives people apart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566764"/>
                  </a:ext>
                </a:extLst>
              </a:tr>
              <a:tr h="12142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STEREOTYPE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Commonly known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belief about certain group; assumption about group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Men = stronger; more work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Boys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stronger than girls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Easy association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for the unknown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Recollection of negative event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increased confidence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= less likely to try something new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complimentary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victims of fear; hate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388891"/>
                  </a:ext>
                </a:extLst>
              </a:tr>
              <a:tr h="7922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SCAPEGOATING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Making person/group take blame for wrongdoings of others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Jews blamed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for Germany’s problems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Regret = blame someone else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less trouble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unjust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punishment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566662"/>
                  </a:ext>
                </a:extLst>
              </a:tr>
              <a:tr h="7922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PREJUDICE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Preconceived belief not based on reason or experience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Wealthy = happier / easy life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Social norms / common beliefs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discrimination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= steer clear of danger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306783"/>
                  </a:ext>
                </a:extLst>
              </a:tr>
              <a:tr h="7922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PROPAGANDA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Info, ideas, rumors spread widely to help or harm person / movement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Uncle Sam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Recruit for was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increased votes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useless products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purchased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69867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642038" y="442857"/>
            <a:ext cx="4016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5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</a:t>
            </a:r>
            <a:r>
              <a:rPr lang="en-US" sz="3200" b="1" dirty="0"/>
              <a:t>BLOCK RESPONSES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9459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998841"/>
              </p:ext>
            </p:extLst>
          </p:nvPr>
        </p:nvGraphicFramePr>
        <p:xfrm>
          <a:off x="600499" y="828675"/>
          <a:ext cx="11136576" cy="5932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552">
                  <a:extLst>
                    <a:ext uri="{9D8B030D-6E8A-4147-A177-3AD203B41FA5}">
                      <a16:colId xmlns:a16="http://schemas.microsoft.com/office/drawing/2014/main" val="2084499048"/>
                    </a:ext>
                  </a:extLst>
                </a:gridCol>
                <a:gridCol w="2402006">
                  <a:extLst>
                    <a:ext uri="{9D8B030D-6E8A-4147-A177-3AD203B41FA5}">
                      <a16:colId xmlns:a16="http://schemas.microsoft.com/office/drawing/2014/main" val="1495259202"/>
                    </a:ext>
                  </a:extLst>
                </a:gridCol>
                <a:gridCol w="2402006">
                  <a:extLst>
                    <a:ext uri="{9D8B030D-6E8A-4147-A177-3AD203B41FA5}">
                      <a16:colId xmlns:a16="http://schemas.microsoft.com/office/drawing/2014/main" val="2154624800"/>
                    </a:ext>
                  </a:extLst>
                </a:gridCol>
                <a:gridCol w="2402006">
                  <a:extLst>
                    <a:ext uri="{9D8B030D-6E8A-4147-A177-3AD203B41FA5}">
                      <a16:colId xmlns:a16="http://schemas.microsoft.com/office/drawing/2014/main" val="3744781132"/>
                    </a:ext>
                  </a:extLst>
                </a:gridCol>
                <a:gridCol w="2402006">
                  <a:extLst>
                    <a:ext uri="{9D8B030D-6E8A-4147-A177-3AD203B41FA5}">
                      <a16:colId xmlns:a16="http://schemas.microsoft.com/office/drawing/2014/main" val="788672665"/>
                    </a:ext>
                  </a:extLst>
                </a:gridCol>
              </a:tblGrid>
              <a:tr h="45192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WORD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EXAMPLE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CAUSE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EFFECT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658327"/>
                  </a:ext>
                </a:extLst>
              </a:tr>
              <a:tr h="8497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DISCRIMINATION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Unjust treatment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of diff.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grps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. of people (race, sex, religion)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Men get paid more than women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Authoritarian personality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pride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loss of diversity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077358"/>
                  </a:ext>
                </a:extLst>
              </a:tr>
              <a:tr h="104092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INTOLERANCE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Unwillingness to accept views that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differ from one’s own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Nazi concentration camps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Fear and dislike what don’t understand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make people do what you want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violence / changed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566764"/>
                  </a:ext>
                </a:extLst>
              </a:tr>
              <a:tr h="8497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STEREOTYPE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Widely held but fixed opinion for a group of people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German = Nazi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Dislike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a group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feel in control / understanding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feel defined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388891"/>
                  </a:ext>
                </a:extLst>
              </a:tr>
              <a:tr h="8497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SCAPEGOATING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Person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/ group made to bear blame for others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Hitler blame Jews for German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problems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Blame others to make seem like being impactful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avoid punishment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unjust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punishment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566662"/>
                  </a:ext>
                </a:extLst>
              </a:tr>
              <a:tr h="104092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PREJUDICE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Preconceived opinion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not based on reason / experience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Against Jews during Holocaust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Low self-esteem agree with majority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accepted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into certain groups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don’t say what thinking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306783"/>
                  </a:ext>
                </a:extLst>
              </a:tr>
              <a:tr h="8497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PROPAGANDA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Info of bias nature used to promote political cause / POV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Hitler’s use of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anti-semitic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in his book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War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 = get people on side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 = believe false/bad things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69867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727763" y="201036"/>
            <a:ext cx="4016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6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</a:t>
            </a:r>
            <a:r>
              <a:rPr lang="en-US" sz="3200" b="1" dirty="0"/>
              <a:t>BLOCK RESPONSES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8760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794</Words>
  <Application>Microsoft Office PowerPoint</Application>
  <PresentationFormat>Widescreen</PresentationFormat>
  <Paragraphs>180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Alyson</dc:creator>
  <cp:lastModifiedBy>Martin, Alyson</cp:lastModifiedBy>
  <cp:revision>13</cp:revision>
  <dcterms:created xsi:type="dcterms:W3CDTF">2017-08-24T12:30:42Z</dcterms:created>
  <dcterms:modified xsi:type="dcterms:W3CDTF">2017-08-24T19:18:34Z</dcterms:modified>
</cp:coreProperties>
</file>