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99EB032-C4AF-4E02-B86F-DE8BFA04A1EE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B303EA6-FEAA-49A6-893F-ED8839B892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The Diary of Anne Frank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THE PROGRESSION OF THE HOLOCAUST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9971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4038600" cy="37673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No school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Restricted travel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Restricted use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phones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camera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radios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pets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64806"/>
            <a:ext cx="8381260" cy="1054394"/>
          </a:xfrm>
        </p:spPr>
        <p:txBody>
          <a:bodyPr/>
          <a:lstStyle/>
          <a:p>
            <a:r>
              <a:rPr lang="en-US" sz="3600" b="1" dirty="0" smtClean="0"/>
              <a:t>Stage #3: Concentration</a:t>
            </a:r>
            <a:br>
              <a:rPr lang="en-US" sz="3600" b="1" dirty="0" smtClean="0"/>
            </a:br>
            <a:r>
              <a:rPr lang="en-US" sz="2800" b="1" dirty="0" smtClean="0"/>
              <a:t>Early 1930 – 1939 intensified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8392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Intensified series of Jewish restrictions</a:t>
            </a:r>
            <a:endParaRPr lang="en-US" sz="3600" b="1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4601497" y="1947672"/>
            <a:ext cx="4038600" cy="37673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Moved to ghettos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Slave laborers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Limited supplies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Limited shelter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Cold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Disease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Overcrowding </a:t>
            </a:r>
          </a:p>
        </p:txBody>
      </p:sp>
      <p:pic>
        <p:nvPicPr>
          <p:cNvPr id="7170" name="Picture 2" descr="http://e08595.medialib.glogster.com/media/f5/f5e60674eed7f61d79b15c3d7f1eb6e6fa4bd40e22f04a967b583bf62f754166/jewish-ghe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4038600" cy="171327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yadvashem.org/yv/en/exhibitions/this_month/images/november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4038600" cy="171327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4864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Concentration Camps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Belzec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Sobibor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Treblinka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Chelmno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Majdanek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Auschwitz-</a:t>
            </a:r>
            <a:r>
              <a:rPr lang="en-US" dirty="0" err="1" smtClean="0"/>
              <a:t>Birenau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Mass Killings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Gas chambers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Mass shootings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Disease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Starvation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054394"/>
          </a:xfrm>
        </p:spPr>
        <p:txBody>
          <a:bodyPr/>
          <a:lstStyle/>
          <a:p>
            <a:r>
              <a:rPr lang="en-US" sz="4000" b="1" dirty="0" smtClean="0"/>
              <a:t>Stage #4: Annihilation</a:t>
            </a:r>
            <a:br>
              <a:rPr lang="en-US" sz="4000" b="1" dirty="0" smtClean="0"/>
            </a:br>
            <a:r>
              <a:rPr lang="en-US" sz="2800" dirty="0" smtClean="0"/>
              <a:t>1941 - 1945</a:t>
            </a:r>
            <a:r>
              <a:rPr lang="en-US" sz="28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8392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Large-scale killings of Jews</a:t>
            </a:r>
            <a:endParaRPr lang="en-US" sz="3600" b="1" dirty="0"/>
          </a:p>
        </p:txBody>
      </p:sp>
      <p:pic>
        <p:nvPicPr>
          <p:cNvPr id="8194" name="Picture 2" descr="https://encrypted-tbn1.gstatic.com/images?q=tbn:ANd9GcQrX4KO1QZdIrWp4GJ5hfWLULYzslNoqvCjeNcR35O3629aBXX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36" y="2133600"/>
            <a:ext cx="3878964" cy="18954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rdp-strasbourg.fr/main2/albums/shoah06/img_standard/imag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951">
            <a:off x="4797373" y="4144165"/>
            <a:ext cx="3041885" cy="18846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04800"/>
            <a:ext cx="6629400" cy="5853113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4000" dirty="0" smtClean="0">
                <a:latin typeface="Accord Heavy SF" panose="020BE200000000000000" pitchFamily="34" charset="0"/>
              </a:rPr>
              <a:t>A Brief History of Discrimination...</a:t>
            </a:r>
          </a:p>
          <a:p>
            <a:r>
              <a:rPr lang="en-US" sz="3600" dirty="0" smtClean="0">
                <a:latin typeface="Accord Light SF" pitchFamily="2" charset="0"/>
              </a:rPr>
              <a:t> Early Christian times</a:t>
            </a:r>
          </a:p>
          <a:p>
            <a:pPr lvl="2"/>
            <a:r>
              <a:rPr lang="en-US" dirty="0" smtClean="0">
                <a:latin typeface="Accord Light SF" pitchFamily="2" charset="0"/>
              </a:rPr>
              <a:t>Jews asked to convert</a:t>
            </a:r>
          </a:p>
          <a:p>
            <a:pPr lvl="2"/>
            <a:r>
              <a:rPr lang="en-US" dirty="0" smtClean="0">
                <a:latin typeface="Accord Light SF" pitchFamily="2" charset="0"/>
              </a:rPr>
              <a:t>“You have no right to live among us.”</a:t>
            </a:r>
          </a:p>
          <a:p>
            <a:r>
              <a:rPr lang="en-US" sz="3600" dirty="0" smtClean="0">
                <a:latin typeface="Accord Light SF" pitchFamily="2" charset="0"/>
              </a:rPr>
              <a:t> 15</a:t>
            </a:r>
            <a:r>
              <a:rPr lang="en-US" sz="3600" baseline="30000" dirty="0" smtClean="0">
                <a:latin typeface="Accord Light SF" pitchFamily="2" charset="0"/>
              </a:rPr>
              <a:t>th</a:t>
            </a:r>
            <a:r>
              <a:rPr lang="en-US" sz="3600" dirty="0" smtClean="0">
                <a:latin typeface="Accord Light SF" pitchFamily="2" charset="0"/>
              </a:rPr>
              <a:t> Century</a:t>
            </a:r>
          </a:p>
          <a:p>
            <a:pPr lvl="2"/>
            <a:r>
              <a:rPr lang="en-US" dirty="0">
                <a:latin typeface="Accord Light SF" pitchFamily="2" charset="0"/>
              </a:rPr>
              <a:t>Jews confined in ghettos</a:t>
            </a:r>
          </a:p>
          <a:p>
            <a:pPr lvl="2"/>
            <a:r>
              <a:rPr lang="en-US" dirty="0">
                <a:latin typeface="Accord Light SF" pitchFamily="2" charset="0"/>
              </a:rPr>
              <a:t>“You have no right to live among us</a:t>
            </a:r>
            <a:r>
              <a:rPr lang="en-US" dirty="0" smtClean="0">
                <a:latin typeface="Accord Light SF" pitchFamily="2" charset="0"/>
              </a:rPr>
              <a:t>.”</a:t>
            </a:r>
            <a:endParaRPr lang="en-US" sz="3600" dirty="0" smtClean="0">
              <a:latin typeface="Accord Light SF" pitchFamily="2" charset="0"/>
            </a:endParaRPr>
          </a:p>
          <a:p>
            <a:r>
              <a:rPr lang="en-US" sz="3600" dirty="0" smtClean="0">
                <a:latin typeface="Accord Light SF" pitchFamily="2" charset="0"/>
              </a:rPr>
              <a:t> Holocaust</a:t>
            </a:r>
          </a:p>
          <a:p>
            <a:pPr lvl="2"/>
            <a:r>
              <a:rPr lang="en-US" dirty="0" smtClean="0">
                <a:latin typeface="Accord Light SF" pitchFamily="2" charset="0"/>
              </a:rPr>
              <a:t>“You have no right to live.” </a:t>
            </a:r>
          </a:p>
        </p:txBody>
      </p:sp>
      <p:pic>
        <p:nvPicPr>
          <p:cNvPr id="2050" name="Picture 2" descr="http://www.cojs.org/images/bw_arch_ti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24" y="381000"/>
            <a:ext cx="2427121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hr.org/images/jhr/v16n1p-2/v16n1p-2_pic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23" y="2362200"/>
            <a:ext cx="2427121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dlesspaladin.files.wordpress.com/2010/11/bergenbels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25" y="4419600"/>
            <a:ext cx="2397520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407893" cy="495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dirty="0" smtClean="0">
                <a:latin typeface="+mj-lt"/>
              </a:rPr>
              <a:t>Holocaust = Under the Nazis, the goal of the German government to kill ALL Jewish people in Europe by implementing a step-by-step plan enforced by government workers</a:t>
            </a:r>
            <a:endParaRPr lang="en-US" dirty="0"/>
          </a:p>
          <a:p>
            <a:pPr marL="45720" indent="0" algn="ctr">
              <a:buNone/>
            </a:pPr>
            <a:endParaRPr lang="en-US" sz="1050" b="1" dirty="0" smtClean="0"/>
          </a:p>
          <a:p>
            <a:pPr marL="45720" indent="0" algn="ctr">
              <a:buNone/>
            </a:pPr>
            <a:r>
              <a:rPr lang="en-US" sz="2800" b="1" dirty="0" smtClean="0"/>
              <a:t>Populations Targeted:</a:t>
            </a:r>
          </a:p>
          <a:p>
            <a:pPr marL="452438"/>
            <a:r>
              <a:rPr lang="en-US" sz="2400" dirty="0" smtClean="0"/>
              <a:t>Six million Jews</a:t>
            </a:r>
          </a:p>
          <a:p>
            <a:pPr marL="452438"/>
            <a:r>
              <a:rPr lang="en-US" sz="2400" dirty="0" smtClean="0"/>
              <a:t>250,000 gypsies </a:t>
            </a:r>
          </a:p>
          <a:p>
            <a:pPr marL="452438"/>
            <a:r>
              <a:rPr lang="en-US" sz="2400" dirty="0" smtClean="0"/>
              <a:t>250,000 mentally/physically</a:t>
            </a:r>
          </a:p>
          <a:p>
            <a:pPr marL="452438">
              <a:buNone/>
            </a:pPr>
            <a:r>
              <a:rPr lang="en-US" sz="2400" dirty="0"/>
              <a:t> </a:t>
            </a:r>
            <a:r>
              <a:rPr lang="en-US" sz="2400" dirty="0" smtClean="0"/>
              <a:t>  impaired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was the holocaust?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267200"/>
            <a:ext cx="41148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9313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spc="150" dirty="0">
                <a:solidFill>
                  <a:schemeClr val="tx2"/>
                </a:solidFill>
              </a:rPr>
              <a:t>Communists</a:t>
            </a:r>
          </a:p>
          <a:p>
            <a:pPr marL="849313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spc="150" dirty="0">
                <a:solidFill>
                  <a:schemeClr val="tx2"/>
                </a:solidFill>
              </a:rPr>
              <a:t>Socialists</a:t>
            </a:r>
          </a:p>
          <a:p>
            <a:pPr marL="849313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spc="150" dirty="0">
                <a:solidFill>
                  <a:schemeClr val="tx2"/>
                </a:solidFill>
              </a:rPr>
              <a:t>Jehovah’s Witnesses</a:t>
            </a:r>
          </a:p>
          <a:p>
            <a:pPr marL="849313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spc="150" dirty="0">
                <a:solidFill>
                  <a:schemeClr val="tx2"/>
                </a:solidFill>
              </a:rPr>
              <a:t>Homosexuals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536448"/>
            <a:ext cx="2209800" cy="1673352"/>
          </a:xfrm>
        </p:spPr>
        <p:txBody>
          <a:bodyPr/>
          <a:lstStyle/>
          <a:p>
            <a:r>
              <a:rPr lang="en-US" sz="2800" dirty="0" smtClean="0"/>
              <a:t>the</a:t>
            </a:r>
            <a:br>
              <a:rPr lang="en-US" sz="2800" dirty="0" smtClean="0"/>
            </a:br>
            <a:r>
              <a:rPr lang="en-US" sz="2800" dirty="0" smtClean="0"/>
              <a:t>Four Legalized Stages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5562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5400" dirty="0" smtClean="0">
                <a:solidFill>
                  <a:srgbClr val="C00000"/>
                </a:solidFill>
              </a:rPr>
              <a:t>Definition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5400" dirty="0" smtClean="0">
                <a:solidFill>
                  <a:srgbClr val="C00000"/>
                </a:solidFill>
              </a:rPr>
              <a:t>Expropriation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5400" dirty="0" smtClean="0">
                <a:solidFill>
                  <a:srgbClr val="C00000"/>
                </a:solidFill>
              </a:rPr>
              <a:t>Concentration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5400" dirty="0" smtClean="0">
                <a:solidFill>
                  <a:srgbClr val="C00000"/>
                </a:solidFill>
              </a:rPr>
              <a:t>Annihilation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" y="3048000"/>
            <a:ext cx="7543800" cy="3505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ccord Light SF" pitchFamily="2" charset="0"/>
              </a:rPr>
              <a:t>Building Background:</a:t>
            </a:r>
          </a:p>
          <a:p>
            <a:r>
              <a:rPr lang="en-US" sz="4800" b="1" dirty="0" smtClean="0">
                <a:latin typeface="Accord Heavy SF" panose="020BE200000000000000" pitchFamily="34" charset="0"/>
              </a:rPr>
              <a:t>How did the Holocaust Progress?</a:t>
            </a:r>
            <a:endParaRPr lang="en-US" sz="4800" b="1" dirty="0">
              <a:latin typeface="Accord Heavy SF" panose="020BE200000000000000" pitchFamily="34" charset="0"/>
            </a:endParaRPr>
          </a:p>
        </p:txBody>
      </p:sp>
      <p:sp>
        <p:nvSpPr>
          <p:cNvPr id="6" name="AutoShape 2" descr="data:image/jpeg;base64,/9j/4AAQSkZJRgABAQAAAQABAAD/2wCEAAkGBxQQEBEUEhQUFhAVFhQVGBQWFRYWFBgQFRUZFhkSFBkZHCggGRolGxgWIjEhJSkrLi4uFx8zODMsNygtLisBCgoKDg0OGxAQGjYkHyQ1NC8wLzAsLS4sLDYsNywsNCw0LywtLCwtKyw2LCwtLywsLCwsLCwsLCwsLCwsLCwsLP/AABEIAK4BIgMBIgACEQEDEQH/xAAcAAEAAgMBAQEAAAAAAAAAAAAABwgBBQYEAwL/xABAEAABAwIEBAMGBAMHAwUAAAABAAIDBBEFBiFBBxIxURMiYTJCcYGRsSNSocEUU4IzQ2JjktHwcnPhFSSiwtL/xAAbAQEAAQUBAAAAAAAAAAAAAAAABQECAwQGB//EAC0RAQACAQIEBAUEAwAAAAAAAAABAgMEEQUSITEGIkFRMmFxkbEToeHwFMHR/9oADAMBAAIRAxEAPwDiERFAvWRERAREQEREBERAREQEREBERAREQEREBERAREQEREBERAREQEREBERAREQEREBERAREQEREBERAREQEREBEX0hic9waxpc5xsGtFyT6AKqkzERvL5opEy5wtlls+rd4TND4bdZP6j0b8rqRsHyjSUg/Chbzfnd53n5uutmmlvbrPRBarxBp8M8tPNPy7fdA9FgNVN/Z08zh35CB8ibBbiHh7iDhfwLf9T2A/dT2BbouL4lZ/iwmGws+rePw4r9B/Mk7NH6n6jZjR09ZQ1/EuomfLWI/dHb+HOID+5afhIw/utXWZVrIr89NLbu1vOP/AI3XXcKOKpqnClr3AVBJ8ObRrZCT/ZuAtZ2ot3t9ZfSdHT0lSniTUx8VYlVuRpabEEHsQQfoV+VZfEsDp6lvLNEx49Wi/wAj1XAZh4UtILqN/Kf5chJb8A7Vw+d1gvpLR8PVK6XxFgyTtljl/eETovbiuFy0snhzxuY/sehHdp6ELxLUmJjpLoKXreOas7wIiKi8REQEREBERAREQEREBERAREQEREBERAREQEREBAi2OAYPJWzshiHmOpcejWbuKrETM7QsyZK46ze07RD95ewGaumEcLexc8+wxvdx+thupxyplGDD2eQc0xHmlcBzH0HYei9uXMCioYGxRDp7Tj7TnbuctqpXDp4pG893BcT4tk1VprXpT8/UASyLiuJef4sJhsLPq3j8OK/QfzJOzR+pWwhmOJXECLCYbCz6x4PhxdtvEkt0aD9dlWDFsTlqppJpnl8rzdzj9h2AGlljFsTlqpnzTvL5Xklzj37AdAOwGgXkQAVZDgjnSor4Xw1DHPMAFqm3lcNo5D+f7j9Ya4fZImxefkZ5KdhBlmI0a0+63u87D6q02X8EhoYGQU7AyJm25O7nHdx7oNglllYQa/GcHhq4zHMwOae/UHu07FQnnXJUmHuL23fSk6Ptq0n3ZLffdT4vlU07ZGOY9ocxwsWkaEFYcuGuSPmkeH8Sy6O/TrX1hV1F1efspHD5eZlzSvJ5D1LT18N37Fcooq9JrO0vQdNqKajHGSk9JERFYziIiAiIgIiICIiAiIgIiICIiAiIgIiICIiDNvr/AM0U88O8sihpgXj/ANxLZzz2G0Y9B97qNOGOB/xda1zheKC0h7F9/ID8wT/Sp4AUhpMXTnlx/iLXTNo09Z+c/wCoAsouS4k5w/8ASaMyiNz5HnkYLeQPIvzSHYfcrecs8vEriBFhMNhZ9Y9p8OLrbbxJLdGjtvY23VX8WxOSqmkmncXyyG7nH7egAsLeiYtictVM+ad5fK8kucfsB0A9BoF40GQur4fZHmxao5GXZTsI8Wa2jR+Vvd52HzXmyHlc4pWspw9sbSC57idfDaRcMHvO10Ctdl/BIaGnZBTsDImbbk7ucd3HugzgGCQ0NPHBTsDImD5k7vcd3HcrYFZXO51zbBhVMZpjdx0jiFueR/Yem5OwQM65tgwunMsxu43EcQPnkfb2R6dzsuG4Z8XBWzGnreSOZ7z4LhcMcDqInX6OGx30HXrCOa8yz4lUunqHXJvys9yNl9GMHYd+p3Wna4ggg6jUfHugvAihzhBxQ8cMoq1/44AbFM4j8QbRvP57Wsd7a69ZkQa7HMKjq4JIZRdrxa+4Ozh6hV1xfDn0s8kMntsNvQjqHD0I1Vmiow4y4HdkdW0attHIf8BPlJ+Djb+pauqxc1eaO8J7gOunDm/StPlt+UToiKLd2IiICIiAiIgIiICIiAiIgIiICIiAiIgIgX7jZzGyrEbqWnaN018IsN8Kh8QjzzOLv6R5W/8APVdytXl+iMNLTsBsGxsFrdmhc3xHz6zCIgLiSqePw4tNB/Mk7N/Uqax15axDy/V5py573n1mXcry4lh8dRE+KZjXxPFnNcLghctw8z3FisIIIbO2wliPVrj0c38zDY2PyK7JXtdVjidw8kwmXnZzPonk8klvYP8AKkOx7HdcKrhZiZ4rZIZWNfTyDlLXC4c09db3B169VX3iPw9fhUnOwc9G8+SQnVhPSJ+o162O/wAUHCUdS+KRskbiyRhDmuabEOGoIKstwr4ksxNghnLWVzR0vYStA9tnr3b6X6Kt/hj8rfkdf0cv3RyOhljkjcWOaSWuBsWvAuNfogtlnXNsGFU5lmILjcRxA+eR42b6dLna6qxmzMs+JVDp6h13HRrBfkYzZjB2+6++YceqMQl8Wqe2SSwaNQGtaNmtDrDutS6Mbi3qD/5IKDyLNlu8uZflrJvBiaC+45nG/KyPd7iNvuutzzw0koImzxNMlMGt8RxB5mO/ObH2Dp8EEbtKn7hDxS8fko654E2jYpnG3ido5Cff7HfQdesFvhBuLWO1vrbr+qxC2wafeOo1Omtha2t9EF2FrswUAqaWeJ3R7HD52uD9bKJ+GnEyWXkpKpw8XRsUrrecDox5v7frvbupboJJHc3iC3S2lu6pMbwuraa2i0eitD2FpIPUEg/EGxX5XQZupRHW1Leg8Rzv9fm+5XPlQt68s7PUNPl/Vxxb3gREVjOIiICIiAiIgIiICIiAiIgIiICIiAvfDp4Vvecy/wAyvAF7S6wiPYsP0Kvr3YM/w7Jp4h5wbhVM3lHNUSAtibY8twNXuPYaabqumKVz6mR8k7i+R5u4u1+Q7W2VocwYPBiFJ4VR7D2gtd0c11tHsOxCrZnLLE+GzmNw52HWOUEBj29+vtDcenZTby6e7ncJxSWhqGywPLZGO0OxF9WvG7TuFaTh9nOLE4NCG1DB+JDe5APRzb6uYe/yKqZKwgnm69f/ACtzR4zNRVEM9O8slYNDsRu1w3adwii12P8AtR/B33avVi9NDNA+Ooa10Lxyua7UEf7rictZ3ixeCN7fJUMBEsXZ3l8ze7DsfqvfxCzJFQMD5Tc8oDIx7T3nYfuUEEZ/ycMLqAY3F9PIXGInRwt7jx1JFxruuSqDZoG9723AtbVbXMmNVFdO+WW9zcNaPZYy+jW72+60roXXGhuUH2EDdPa6A7bgHt6rZ5ewZ9bURU0Ng95OrzYAW1c49gB0C1QZJ/i+q9FPM+MteHFsjTzNcD5hbe/x/dBZ3C8qQ4XSxRRC7zrJKR5pJA0DmPp2Gy6FlfEYwxwJHLyuBbcEWsQe4Ue5K4gNxKFkM1m1sQs7YSjlHnb69wpGgw+NzG+XUtGtz1I69UFfuJORv4WR9TSMJo9S5gBJh66/9u507aBR3GbBh9P/ALFW4w3R74ngFrgWkEAgkaWPcEXUI8VOH38DN41K0/whsXM6mIucfrHf6fBBGPhC9+Y/Qf8A6U+8IOI5qSyiq3F09iIpbG72sbctk6+YAE82/wAesF4XST1UzIYGl8rzZrQB9fQeqs7w5yHHhUV3ESVjwPEl2H+XH2bf5n6II44pNtik/wAIz8ywLkl1PE2UOxOottyN+YYFyyhs3xy9L4bG2lx7+0CIixN4REQEREBERAREQEREBERAREQEREAL7MlFrOFwviirE7LbVi0bSsJla1TR08vMbujZfpoQLEfIgr647lSGthdFNctPQ6czXbOadiuX4M4rz08tOfaidzD1jkv9iD9VIwUzitzUiXmeuwTh1F6T6SqhnrLMmF1HhTtc9huYpbeV7PTs4aXbtf1XJVE3Ob/T4K42Z8vQ4jTvgqG3Y4aEe0x+z2HYhVZz1k6fCqgxyi8R1jlA8r2/s4bhZGo1mCYu+lkZLG5zZGG4LToQbXa4bg26L2ZkzRLiM7p6kkvOga3RjGDo1gPQfdaFYQerxmdnfotxlXAZsSqY4KZhJ1Lnn2WMIsXvI6D7nRefKmWp8SqWwU7bk6uefYYy+r3nt91ajJeUoMKpxDCLuOskh9qR/c+nYIK+cROH8mEOa7zS0r7BswaBZ+7JB7p7a6/JcSZ2joDf16forn4lh8dTE+KZgfE8FrmnoQft8VWHifw+kwmXmZd9FI60b92u1PhP9dNDuEHIUdYY3BwLg8ODmvabODhvdWR4U8R48SjEE3KytYLBt9JWNHts/wAXW7fS/wAKxr70dU+GRkkbiyRhDmuabEOHQhBc9+Hgyc9yDcHS1rhYrMNbK67rkWALbAtI7EELh+FXEduKRiGchtcxtyOjZWj+8Z2PceqkYIOayvkijw6SaSnj5Xykm51LGHXwo/ysvt8Oy6JxsF+1oc7YqKShnk97l5W+r3+Ufqf0VLTtG6/HjnJeKR3nogfMdX41ZUybOleQf8IdYH6ALWlEUJad53epYqclIrHpGwiIrWQREQEREBERAREQEREBERAREQEREBERBvcmY3/A1kUp/syeST/tuIu75aH5KxEbw4AjUEXB9CqtKXuFGavEjFJK78RgPhk+9F+X4t+y3tJl28kuW8Q6CbRGopHbpP8A1JK1OZsuwYjTvgqG8zDqD7zH7PYditqv0pBx6oGecnT4TUeFL5o3XMcoBDZGA9fRw0uNrry5UyzPiVS2Cnbdx1c8g8jGbvedh9zorZ5ny9DiFM+Cdt2OGhHtMfs9h2IXkyZlKDCqcQwC5Or5He29/d37BBjJOUYMKphDCLvIBklIs+R4HtHsOthtddCFla7MGNw0NO+eoeGRMGvck9GtG7j2QMfxuGhgfPUPDImD5k7MaN3HYKrPEHPE2LT877sp2XEUINw0fmd3edz8k4g54mxeo5n3bTsJ8KHZrfzO7vI6n6LlEGF7MJwySqmjhhaXyyHla0db9z2AFyTsAs4ThktXMyGBhfK82a0fcnoB6lWg4a5AiwmG5s+reB4kvb/Lj7NH1KDHDTh/FhMN3cr6x4/Elt038OO/Ro772v6LtllYQCVDnGDHvFnZTMPkis5+v96b2b8hr/UpBztmVuH0zn6GZ12xt7v7n0G6r9NK57nOcS5ziXFx6lx6laWry7RyQ6Xw/oJvk/yLR0jt9f4fNERRztBERAREQEREBERAREQEREBERAREQEREBERAX1pp3Rva9ji17SHNcNCCN18kVVLRFo2lPGRM5sr4wx5Dapo8zL+0B77PTuNrrr7qrlPO6N7XscWvaQQ4GxBClrJ3EpkgbFWWZJ0Ev927/q/Kf0Ujg1MW6W7uK4pwS+KZyYI3r7e38JJCyvxHIHAEEEHoR0X6W45xrsfxuGhp3z1DwyJg+ZOzGjdx7KrXEHPE2L1HM+7Kdn9lDe4aPzO7vO5+StBmbL8OIUz4Kht2O6Ee0x+z2HYhVZz1k2fCqgxygmI6xygeV7f2cNwg5le3CcMlqpo4YWF8shs1o+57ADUnsEwnC5aqZkMDC+V5s1o+5Ow9SrQcNsgRYTDc2fVvH4kvb/Lj7NH6oMcNOH8WEwgnlfWPA8SW3Tfw4+zR33tf0XbrCEoC1WYseioYTLM62zW+8935WjdafNue4KEFjSJKjaNp6erzsP1ULY7jU1bKZJ3Xd0DRo1rezQtbNqIp0jumuGcGyamYveNqfn6P3mPHJK6d00p9GsvdrGbNH7ndatLooy0zM7y7vFiripFKRtECIitZBERAREQEREBERAREQEREBERAREQEREBERAREQFlYRBvcv5sqqEgRSEx/yn3dH8h7vyUh4PxYgfYVMbonfmb52H9x9FD6LNTPenaUZquEaXUdbV2n3josdQZpo5x+HURE9i8B3zB1CxmPBabE6d0Ewa9h1DgRzMfs9h2P+5CrkQvo2Zw6OcPg4hbMa33hD5PDEb+TJ94Tdw+yDT4PG48wkqX3Dp3AA8l9GMBJ5R0v3I+C6Ssx2mhF5J4m/F7R+6rcah599/8AqP8Auvlb6pOt9oW08MdfNk+0JuxbihSRAiLmmd2aLN/1FcBmHiHV1YLWu8CI+7GTz27F+h+llyBRYL6m9vkltLwTS4J325p+f92ZJWERYEtEbCIioq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1.bp.blogspot.com/_fiJQ0Fe7uWk/TIK6kpHm_CI/AAAAAAAABws/KlPwu-6wWBs/s1600/hitler_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39" y="1371600"/>
            <a:ext cx="3886201" cy="345879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nourelements.com/wp-content/uploads/2011/03/Hitler-Giving-a-Speech-300x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20220"/>
            <a:ext cx="2857500" cy="185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982406" y="4495800"/>
            <a:ext cx="4628194" cy="1752600"/>
          </a:xfrm>
          <a:prstGeom prst="wedgeRoundRectCallout">
            <a:avLst>
              <a:gd name="adj1" fmla="val -94445"/>
              <a:gd name="adj2" fmla="val -20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5257800" cy="3081528"/>
          </a:xfrm>
        </p:spPr>
        <p:txBody>
          <a:bodyPr>
            <a:normAutofit/>
          </a:bodyPr>
          <a:lstStyle/>
          <a:p>
            <a:r>
              <a:rPr lang="en-US" dirty="0" smtClean="0"/>
              <a:t>1933</a:t>
            </a:r>
          </a:p>
          <a:p>
            <a:pPr lvl="1"/>
            <a:r>
              <a:rPr lang="en-US" dirty="0" smtClean="0"/>
              <a:t>Hitler = Chancellor</a:t>
            </a:r>
          </a:p>
          <a:p>
            <a:pPr lvl="1"/>
            <a:r>
              <a:rPr lang="en-US" dirty="0" smtClean="0"/>
              <a:t>The Enabling Act = dictatorship</a:t>
            </a:r>
          </a:p>
          <a:p>
            <a:r>
              <a:rPr lang="en-US" dirty="0" smtClean="0"/>
              <a:t>Racial Ideology </a:t>
            </a:r>
          </a:p>
          <a:p>
            <a:pPr lvl="1"/>
            <a:r>
              <a:rPr lang="en-US" dirty="0" smtClean="0"/>
              <a:t>Germans = master race</a:t>
            </a:r>
          </a:p>
          <a:p>
            <a:pPr lvl="1"/>
            <a:r>
              <a:rPr lang="en-US" dirty="0" smtClean="0"/>
              <a:t>Jews = inferior race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1260" cy="1054394"/>
          </a:xfrm>
        </p:spPr>
        <p:txBody>
          <a:bodyPr/>
          <a:lstStyle/>
          <a:p>
            <a:r>
              <a:rPr lang="en-US" sz="4000" b="1" dirty="0" smtClean="0"/>
              <a:t>Stage #1: Definition</a:t>
            </a:r>
            <a:br>
              <a:rPr lang="en-US" sz="4000" b="1" dirty="0" smtClean="0"/>
            </a:br>
            <a:r>
              <a:rPr lang="en-US" sz="2000" b="1" dirty="0" smtClean="0"/>
              <a:t>Early 1930-1937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4572000"/>
            <a:ext cx="4323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“All great cultures of the past perished only because the originally creative race died out from blood poisoning.” - Hitler</a:t>
            </a:r>
            <a:endParaRPr lang="en-US" sz="2400" dirty="0"/>
          </a:p>
        </p:txBody>
      </p:sp>
      <p:pic>
        <p:nvPicPr>
          <p:cNvPr id="3074" name="Picture 2" descr="http://i.huffpost.com/gen/965789/thumbs/o-HITLER-CHANCELLOR-DATE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5949"/>
            <a:ext cx="2646994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066800"/>
            <a:ext cx="88392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Jews defined as inferior race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72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8534400" cy="463600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1933 Laws: Jews must…</a:t>
            </a:r>
          </a:p>
          <a:p>
            <a:pPr lvl="1"/>
            <a:r>
              <a:rPr lang="en-US" sz="2800" dirty="0" smtClean="0"/>
              <a:t>Quit civil service jobs</a:t>
            </a:r>
          </a:p>
          <a:p>
            <a:pPr lvl="1"/>
            <a:r>
              <a:rPr lang="en-US" sz="2800" dirty="0" smtClean="0"/>
              <a:t>Quit court positions</a:t>
            </a:r>
          </a:p>
          <a:p>
            <a:pPr lvl="1"/>
            <a:r>
              <a:rPr lang="en-US" sz="2800" dirty="0" smtClean="0"/>
              <a:t>Quit university positions</a:t>
            </a:r>
          </a:p>
          <a:p>
            <a:r>
              <a:rPr lang="en-US" sz="3200" dirty="0" smtClean="0"/>
              <a:t>1935 Nuremberg Laws: Jews must…</a:t>
            </a:r>
          </a:p>
          <a:p>
            <a:pPr lvl="1"/>
            <a:r>
              <a:rPr lang="en-US" sz="2800" dirty="0" smtClean="0"/>
              <a:t>Become second-class citizens</a:t>
            </a:r>
          </a:p>
          <a:p>
            <a:pPr lvl="1"/>
            <a:r>
              <a:rPr lang="en-US" sz="2800" dirty="0" smtClean="0"/>
              <a:t>Register for “Jew” ID cards</a:t>
            </a:r>
          </a:p>
          <a:p>
            <a:pPr lvl="1"/>
            <a:r>
              <a:rPr lang="en-US" sz="2800" dirty="0" smtClean="0"/>
              <a:t>Label “Jew” on businesses, clothes, and passports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1260" cy="1054394"/>
          </a:xfrm>
        </p:spPr>
        <p:txBody>
          <a:bodyPr/>
          <a:lstStyle/>
          <a:p>
            <a:r>
              <a:rPr lang="en-US" sz="4000" b="1" dirty="0" smtClean="0"/>
              <a:t>Stage #1: Definition</a:t>
            </a:r>
            <a:endParaRPr lang="en-US" sz="4000" b="1" dirty="0"/>
          </a:p>
        </p:txBody>
      </p:sp>
      <p:pic>
        <p:nvPicPr>
          <p:cNvPr id="4098" name="Picture 2" descr="http://marratapa.weebly.com/uploads/8/9/5/8/8958901/74434948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971800" cy="23463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6172200" cy="3264408"/>
          </a:xfrm>
        </p:spPr>
        <p:txBody>
          <a:bodyPr/>
          <a:lstStyle/>
          <a:p>
            <a:r>
              <a:rPr lang="en-US" dirty="0" smtClean="0"/>
              <a:t>Nazis seized Jewish businesses</a:t>
            </a:r>
          </a:p>
          <a:p>
            <a:r>
              <a:rPr lang="en-US" dirty="0" smtClean="0"/>
              <a:t>Nazis seized Jewish properties </a:t>
            </a:r>
          </a:p>
          <a:p>
            <a:r>
              <a:rPr lang="en-US" dirty="0" smtClean="0"/>
              <a:t>Jews forced to sell belongings</a:t>
            </a:r>
          </a:p>
          <a:p>
            <a:r>
              <a:rPr lang="en-US" dirty="0" smtClean="0"/>
              <a:t>Jews = no bank accounts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054394"/>
          </a:xfrm>
        </p:spPr>
        <p:txBody>
          <a:bodyPr/>
          <a:lstStyle/>
          <a:p>
            <a:r>
              <a:rPr lang="en-US" sz="3600" b="1" dirty="0" smtClean="0"/>
              <a:t>Stage #2: Expropriation</a:t>
            </a:r>
            <a:br>
              <a:rPr lang="en-US" sz="3600" b="1" dirty="0" smtClean="0"/>
            </a:br>
            <a:r>
              <a:rPr lang="en-US" sz="2800" b="1" dirty="0" smtClean="0"/>
              <a:t>1937-1939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8392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Jews forced from Germany’s economic life</a:t>
            </a:r>
            <a:endParaRPr lang="en-US" sz="3600" b="1" dirty="0"/>
          </a:p>
        </p:txBody>
      </p:sp>
      <p:pic>
        <p:nvPicPr>
          <p:cNvPr id="5122" name="Picture 2" descr="http://0.tqn.com/d/history1900s/1/0/q/5/boyco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4572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486399" y="3733800"/>
            <a:ext cx="3505199" cy="2286000"/>
          </a:xfrm>
          <a:prstGeom prst="wedgeRoundRectCallout">
            <a:avLst>
              <a:gd name="adj1" fmla="val -121771"/>
              <a:gd name="adj2" fmla="val 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29523" y="3805297"/>
            <a:ext cx="3485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GERMANS! </a:t>
            </a:r>
          </a:p>
          <a:p>
            <a:pPr algn="ctr"/>
            <a:r>
              <a:rPr lang="en-US" sz="3200" dirty="0" smtClean="0"/>
              <a:t>Defend yourselves! Do not buy from Jews!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78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61735" y="1900084"/>
            <a:ext cx="5562600" cy="440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[Who]: </a:t>
            </a:r>
            <a:r>
              <a:rPr lang="en-US" i="1" dirty="0" err="1" smtClean="0"/>
              <a:t>Kristallnacht</a:t>
            </a:r>
            <a:endParaRPr lang="en-US" i="1" dirty="0" smtClean="0"/>
          </a:p>
          <a:p>
            <a:r>
              <a:rPr lang="en-US" dirty="0" smtClean="0"/>
              <a:t>What: Organized riot</a:t>
            </a:r>
          </a:p>
          <a:p>
            <a:r>
              <a:rPr lang="en-US" dirty="0"/>
              <a:t>When: 9-10 November 1938</a:t>
            </a:r>
          </a:p>
          <a:p>
            <a:r>
              <a:rPr lang="en-US" dirty="0"/>
              <a:t>Where: Germany &amp; </a:t>
            </a:r>
            <a:r>
              <a:rPr lang="en-US" dirty="0" smtClean="0"/>
              <a:t>Austria</a:t>
            </a:r>
          </a:p>
          <a:p>
            <a:r>
              <a:rPr lang="en-US" dirty="0" smtClean="0"/>
              <a:t>Why: Jew destruction</a:t>
            </a:r>
          </a:p>
          <a:p>
            <a:pPr marL="690563" lvl="2" indent="-182563"/>
            <a:r>
              <a:rPr lang="en-US" dirty="0" err="1" smtClean="0"/>
              <a:t>Goebbel’s</a:t>
            </a:r>
            <a:r>
              <a:rPr lang="en-US" dirty="0" smtClean="0"/>
              <a:t> excuse = diplomat murder</a:t>
            </a:r>
          </a:p>
          <a:p>
            <a:pPr marL="690563" lvl="2" indent="-182563"/>
            <a:r>
              <a:rPr lang="en-US" dirty="0" err="1" smtClean="0"/>
              <a:t>Propoganda</a:t>
            </a:r>
            <a:endParaRPr lang="en-US" dirty="0" smtClean="0"/>
          </a:p>
          <a:p>
            <a:r>
              <a:rPr lang="en-US" dirty="0" smtClean="0"/>
              <a:t>How: taunted, beaten, humiliated, murdered, vandalized…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Stage #2: Expropriation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the night of broken glass</a:t>
            </a:r>
            <a:endParaRPr lang="en-US" sz="2800" dirty="0"/>
          </a:p>
        </p:txBody>
      </p:sp>
      <p:pic>
        <p:nvPicPr>
          <p:cNvPr id="6146" name="Picture 2" descr="http://isurvived.org/Pictures_iSurvived-4/kristallnacht_NY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05000"/>
            <a:ext cx="3124200" cy="445493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087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1123</TotalTime>
  <Words>371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THE PROGRESSION OF THE HOLOCAUST</vt:lpstr>
      <vt:lpstr>PowerPoint Presentation</vt:lpstr>
      <vt:lpstr>What was the holocaust?</vt:lpstr>
      <vt:lpstr>the Four Legalized Stages</vt:lpstr>
      <vt:lpstr>PowerPoint Presentation</vt:lpstr>
      <vt:lpstr>Stage #1: Definition Early 1930-1937</vt:lpstr>
      <vt:lpstr>Stage #1: Definition</vt:lpstr>
      <vt:lpstr>Stage #2: Expropriation 1937-1939</vt:lpstr>
      <vt:lpstr>Stage #2: Expropriation the night of broken glass</vt:lpstr>
      <vt:lpstr>Stage #3: Concentration Early 1930 – 1939 intensified</vt:lpstr>
      <vt:lpstr>Stage #4: Annihilation 1941 - 1945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Melanie</cp:lastModifiedBy>
  <cp:revision>15</cp:revision>
  <dcterms:created xsi:type="dcterms:W3CDTF">2014-08-19T00:47:16Z</dcterms:created>
  <dcterms:modified xsi:type="dcterms:W3CDTF">2016-08-19T12:23:01Z</dcterms:modified>
</cp:coreProperties>
</file>