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3" r:id="rId5"/>
    <p:sldId id="265" r:id="rId6"/>
    <p:sldId id="267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4"/>
    <p:restoredTop sz="94580"/>
  </p:normalViewPr>
  <p:slideViewPr>
    <p:cSldViewPr snapToGrid="0" snapToObjects="1">
      <p:cViewPr>
        <p:scale>
          <a:sx n="72" d="100"/>
          <a:sy n="72" d="100"/>
        </p:scale>
        <p:origin x="-522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graphy.com/people/anne-frank-9300892" TargetMode="External"/><Relationship Id="rId2" Type="http://schemas.openxmlformats.org/officeDocument/2006/relationships/hyperlink" Target="http://www.annefrank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nefrankguide.net/en-CA/bronnenbank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Cast Members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The diary of </a:t>
            </a:r>
            <a:r>
              <a:rPr lang="en-US" i="1" dirty="0" err="1" smtClean="0"/>
              <a:t>anne</a:t>
            </a:r>
            <a:r>
              <a:rPr lang="en-US" i="1" dirty="0" smtClean="0"/>
              <a:t> frank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7736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8442" y="107415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Members of the Annex-</a:t>
            </a:r>
            <a:r>
              <a:rPr lang="en-US" sz="3600" b="1" dirty="0" smtClean="0"/>
              <a:t>The Frank Family 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3286" y="1850263"/>
            <a:ext cx="6827626" cy="4720590"/>
          </a:xfrm>
        </p:spPr>
        <p:txBody>
          <a:bodyPr>
            <a:normAutofit fontScale="40000" lnSpcReduction="20000"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Otto Frank</a:t>
            </a:r>
          </a:p>
          <a:p>
            <a:pPr marL="285750" indent="-285750">
              <a:buFont typeface="Arial" charset="0"/>
              <a:buChar char="•"/>
            </a:pPr>
            <a:r>
              <a:rPr lang="en-US" sz="5500" dirty="0">
                <a:solidFill>
                  <a:schemeClr val="tx1"/>
                </a:solidFill>
              </a:rPr>
              <a:t>Served in </a:t>
            </a:r>
            <a:r>
              <a:rPr lang="en-US" sz="5500" dirty="0" smtClean="0">
                <a:solidFill>
                  <a:schemeClr val="tx1"/>
                </a:solidFill>
              </a:rPr>
              <a:t>German </a:t>
            </a:r>
            <a:r>
              <a:rPr lang="en-US" sz="5500" dirty="0">
                <a:solidFill>
                  <a:schemeClr val="tx1"/>
                </a:solidFill>
              </a:rPr>
              <a:t>army as a Lieutenant in World War </a:t>
            </a:r>
            <a:r>
              <a:rPr lang="en-US" sz="5500" dirty="0" smtClean="0">
                <a:solidFill>
                  <a:schemeClr val="tx1"/>
                </a:solidFill>
              </a:rPr>
              <a:t>I</a:t>
            </a:r>
          </a:p>
          <a:p>
            <a:pPr marL="285750" indent="-285750">
              <a:buFont typeface="Arial" charset="0"/>
              <a:buChar char="•"/>
            </a:pPr>
            <a:r>
              <a:rPr lang="en-US" sz="5500" dirty="0">
                <a:solidFill>
                  <a:schemeClr val="tx1"/>
                </a:solidFill>
              </a:rPr>
              <a:t>C</a:t>
            </a:r>
            <a:r>
              <a:rPr lang="en-US" sz="5500" dirty="0" smtClean="0">
                <a:solidFill>
                  <a:schemeClr val="tx1"/>
                </a:solidFill>
              </a:rPr>
              <a:t>reated own business selling materials to make homemade jam</a:t>
            </a:r>
          </a:p>
          <a:p>
            <a:pPr marL="285750" indent="-285750">
              <a:buFont typeface="Arial" charset="0"/>
              <a:buChar char="•"/>
            </a:pPr>
            <a:r>
              <a:rPr lang="en-US" sz="5500" dirty="0" smtClean="0">
                <a:solidFill>
                  <a:schemeClr val="tx1"/>
                </a:solidFill>
              </a:rPr>
              <a:t>Set up the annex for the families to live in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5500" dirty="0" smtClean="0">
                <a:solidFill>
                  <a:schemeClr val="tx1"/>
                </a:solidFill>
              </a:rPr>
              <a:t>In the annex he was known to be the leader of the group, calm, and a teacher for the children.</a:t>
            </a:r>
            <a:endParaRPr lang="en-US" sz="5500" dirty="0">
              <a:solidFill>
                <a:schemeClr val="tx1"/>
              </a:solidFill>
            </a:endParaRPr>
          </a:p>
          <a:p>
            <a:r>
              <a:rPr lang="en-US" sz="6000" b="1" dirty="0" smtClean="0">
                <a:solidFill>
                  <a:schemeClr val="tx1"/>
                </a:solidFill>
              </a:rPr>
              <a:t>Edith Frank</a:t>
            </a:r>
          </a:p>
          <a:p>
            <a:pPr marL="288925" indent="-288925">
              <a:buFont typeface="Arial" charset="0"/>
              <a:buChar char="•"/>
            </a:pPr>
            <a:r>
              <a:rPr lang="en-US" sz="5500" dirty="0" smtClean="0">
                <a:solidFill>
                  <a:schemeClr val="tx1"/>
                </a:solidFill>
              </a:rPr>
              <a:t>Grew up in a middle class Jewish family</a:t>
            </a:r>
          </a:p>
          <a:p>
            <a:pPr marL="288925" indent="-288925">
              <a:buFont typeface="Arial" charset="0"/>
              <a:buChar char="•"/>
            </a:pPr>
            <a:r>
              <a:rPr lang="en-US" sz="5500" dirty="0" smtClean="0">
                <a:solidFill>
                  <a:schemeClr val="tx1"/>
                </a:solidFill>
              </a:rPr>
              <a:t>Stayed home to care for her two daughters</a:t>
            </a:r>
          </a:p>
          <a:p>
            <a:pPr marL="288925" indent="-288925">
              <a:buFont typeface="Arial" charset="0"/>
              <a:buChar char="•"/>
            </a:pPr>
            <a:r>
              <a:rPr lang="en-US" sz="5500" dirty="0" smtClean="0">
                <a:solidFill>
                  <a:schemeClr val="tx1"/>
                </a:solidFill>
              </a:rPr>
              <a:t>In the annex she was known to be a caretaker, reserved, and submissive.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044" y="3518986"/>
            <a:ext cx="2519864" cy="2519864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6" y="1767010"/>
            <a:ext cx="2072640" cy="2072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912" y="1802424"/>
            <a:ext cx="2100505" cy="21005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3286" y="6247688"/>
            <a:ext cx="1202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*The family tried to leave the Netherlands and escape to the U.S. but failed. Eventually it became too dangerous for them in the Netherlands , and they were forced to stay and go into hiding.*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001" y="3866710"/>
            <a:ext cx="1824416" cy="182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0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Members of the Annex- </a:t>
            </a:r>
            <a:r>
              <a:rPr lang="en-US" sz="3600" b="1" dirty="0" smtClean="0"/>
              <a:t>The Frank Family </a:t>
            </a:r>
            <a:endParaRPr lang="en-US" b="1" dirty="0"/>
          </a:p>
        </p:txBody>
      </p:sp>
      <p:pic>
        <p:nvPicPr>
          <p:cNvPr id="11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70" y="3947150"/>
            <a:ext cx="3844212" cy="232254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01" y="1906075"/>
            <a:ext cx="2218055" cy="2218055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1" y="3651025"/>
            <a:ext cx="2227262" cy="2227262"/>
          </a:xfrm>
        </p:spPr>
      </p:pic>
      <p:sp>
        <p:nvSpPr>
          <p:cNvPr id="17" name="TextBox 16"/>
          <p:cNvSpPr txBox="1"/>
          <p:nvPr/>
        </p:nvSpPr>
        <p:spPr>
          <a:xfrm>
            <a:off x="5452782" y="1737360"/>
            <a:ext cx="688479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400" b="1" dirty="0"/>
              <a:t>Margot Frank </a:t>
            </a:r>
          </a:p>
          <a:p>
            <a:pPr marL="288925" indent="-288925">
              <a:buClr>
                <a:schemeClr val="accent1"/>
              </a:buClr>
              <a:buFont typeface="Arial" charset="0"/>
              <a:buChar char="•"/>
            </a:pPr>
            <a:r>
              <a:rPr lang="en-US" sz="2200" dirty="0"/>
              <a:t>Three years older than </a:t>
            </a:r>
            <a:r>
              <a:rPr lang="en-US" sz="2200" dirty="0" smtClean="0"/>
              <a:t>Anne</a:t>
            </a:r>
            <a:endParaRPr lang="en-US" sz="2200" dirty="0"/>
          </a:p>
          <a:p>
            <a:pPr marL="288925" indent="-288925">
              <a:buClr>
                <a:schemeClr val="accent1"/>
              </a:buClr>
              <a:buFont typeface="Arial" charset="0"/>
              <a:buChar char="•"/>
            </a:pPr>
            <a:r>
              <a:rPr lang="en-US" sz="2200" dirty="0" smtClean="0"/>
              <a:t>Attended </a:t>
            </a:r>
            <a:r>
              <a:rPr lang="en-US" sz="2200" dirty="0"/>
              <a:t>school in </a:t>
            </a:r>
            <a:r>
              <a:rPr lang="en-US" sz="2200" dirty="0" smtClean="0"/>
              <a:t>Amsterdam</a:t>
            </a:r>
          </a:p>
          <a:p>
            <a:pPr marL="288925" indent="-288925">
              <a:buClr>
                <a:schemeClr val="accent1"/>
              </a:buClr>
              <a:buFont typeface="Arial" charset="0"/>
              <a:buChar char="•"/>
            </a:pPr>
            <a:r>
              <a:rPr lang="en-US" sz="2200" dirty="0" smtClean="0"/>
              <a:t>Sixteen years old when the family went into hiding</a:t>
            </a:r>
            <a:endParaRPr lang="en-US" sz="2200" dirty="0"/>
          </a:p>
          <a:p>
            <a:pPr marL="288925" indent="-288925">
              <a:buClr>
                <a:schemeClr val="accent1"/>
              </a:buClr>
              <a:buFont typeface="Arial" charset="0"/>
              <a:buChar char="•"/>
            </a:pPr>
            <a:r>
              <a:rPr lang="en-US" sz="2200" dirty="0" smtClean="0"/>
              <a:t>In the annex she was known to be quiet, helpful, and studious.</a:t>
            </a:r>
          </a:p>
          <a:p>
            <a:pPr>
              <a:buClr>
                <a:schemeClr val="accent1"/>
              </a:buClr>
            </a:pPr>
            <a:endParaRPr lang="en-US" sz="1200" dirty="0"/>
          </a:p>
          <a:p>
            <a:pPr>
              <a:buClr>
                <a:schemeClr val="accent1"/>
              </a:buClr>
            </a:pPr>
            <a:r>
              <a:rPr lang="en-US" sz="2400" b="1" dirty="0"/>
              <a:t>Anne Frank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200" dirty="0"/>
              <a:t>Youngest daughter of Otto and Edith </a:t>
            </a:r>
            <a:r>
              <a:rPr lang="en-US" sz="2200" dirty="0" smtClean="0"/>
              <a:t>Frank</a:t>
            </a:r>
            <a:endParaRPr lang="en-US" sz="2200" dirty="0"/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200" dirty="0"/>
              <a:t>Very popular in </a:t>
            </a:r>
            <a:r>
              <a:rPr lang="en-US" sz="2200" dirty="0" smtClean="0"/>
              <a:t>school</a:t>
            </a:r>
            <a:r>
              <a:rPr lang="en-US" sz="2200" dirty="0"/>
              <a:t> </a:t>
            </a:r>
            <a:endParaRPr lang="en-US" sz="2200" dirty="0" smtClean="0"/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200" dirty="0" smtClean="0"/>
              <a:t>Fond of father, but not close with Margot or her mother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200" dirty="0" smtClean="0"/>
              <a:t>Thirteen years old when the family went into hiding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200" dirty="0" smtClean="0"/>
              <a:t>In the annex, she was known to be a joker, talker, and joyful.</a:t>
            </a:r>
          </a:p>
          <a:p>
            <a:pPr>
              <a:buClr>
                <a:schemeClr val="accent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6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57" y="-206088"/>
            <a:ext cx="10058400" cy="1450757"/>
          </a:xfrm>
        </p:spPr>
        <p:txBody>
          <a:bodyPr/>
          <a:lstStyle/>
          <a:p>
            <a:r>
              <a:rPr lang="en-US" b="1" dirty="0" smtClean="0"/>
              <a:t>Members of the Annex- </a:t>
            </a:r>
            <a:r>
              <a:rPr lang="en-US" sz="3600" b="1" dirty="0" smtClean="0"/>
              <a:t>The Van </a:t>
            </a:r>
            <a:r>
              <a:rPr lang="en-US" sz="3600" b="1" dirty="0" err="1" smtClean="0"/>
              <a:t>Pels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5" y="1862046"/>
            <a:ext cx="1997211" cy="1997211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131" y="2860652"/>
            <a:ext cx="1822352" cy="182235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5" y="4074665"/>
            <a:ext cx="2115457" cy="21154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90483" y="1742706"/>
            <a:ext cx="911670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200" b="1" dirty="0" smtClean="0"/>
              <a:t>Hermann Van </a:t>
            </a:r>
            <a:r>
              <a:rPr lang="en-US" sz="2200" b="1" dirty="0" err="1" smtClean="0"/>
              <a:t>Pels</a:t>
            </a:r>
            <a:endParaRPr lang="en-US" sz="2200" b="1" dirty="0" smtClean="0"/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000" dirty="0" smtClean="0"/>
              <a:t>Worked for father’s butcher business until Jewish businesses were boycotted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000" dirty="0" smtClean="0"/>
              <a:t>Moved to Amsterdam in 1937 and became business partners with Otto Frank in 1938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000" dirty="0" smtClean="0"/>
              <a:t>In the annex he was known for always being hungry, opinionated, and stubborn.</a:t>
            </a:r>
          </a:p>
          <a:p>
            <a:pPr>
              <a:buClr>
                <a:schemeClr val="accent1"/>
              </a:buClr>
            </a:pPr>
            <a:endParaRPr lang="en-US" sz="600" dirty="0" smtClean="0"/>
          </a:p>
          <a:p>
            <a:pPr>
              <a:buClr>
                <a:schemeClr val="accent1"/>
              </a:buClr>
            </a:pPr>
            <a:r>
              <a:rPr lang="en-US" sz="2200" b="1" dirty="0" err="1" smtClean="0"/>
              <a:t>Auguste</a:t>
            </a:r>
            <a:r>
              <a:rPr lang="en-US" sz="2200" b="1" dirty="0" smtClean="0"/>
              <a:t> Van </a:t>
            </a:r>
            <a:r>
              <a:rPr lang="en-US" sz="2200" b="1" dirty="0" err="1" smtClean="0"/>
              <a:t>Pels</a:t>
            </a:r>
            <a:endParaRPr lang="en-US" sz="2200" b="1" dirty="0" smtClean="0"/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000" dirty="0" smtClean="0"/>
              <a:t>Born in 1900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000" dirty="0" smtClean="0"/>
              <a:t>Married Hermann in 1925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000" dirty="0" smtClean="0"/>
              <a:t>Known for being attached and fond of personal belongings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000" dirty="0" smtClean="0"/>
              <a:t>In the annex, she was known to be </a:t>
            </a:r>
            <a:r>
              <a:rPr lang="en-US" sz="2000" dirty="0" err="1" smtClean="0"/>
              <a:t>firey</a:t>
            </a:r>
            <a:r>
              <a:rPr lang="en-US" sz="2000" dirty="0" smtClean="0"/>
              <a:t>, dramatic, and talkative.</a:t>
            </a:r>
          </a:p>
          <a:p>
            <a:pPr>
              <a:buClr>
                <a:schemeClr val="accent1"/>
              </a:buClr>
            </a:pPr>
            <a:endParaRPr lang="en-US" sz="600" dirty="0" smtClean="0"/>
          </a:p>
          <a:p>
            <a:pPr>
              <a:buClr>
                <a:schemeClr val="accent1"/>
              </a:buClr>
            </a:pPr>
            <a:r>
              <a:rPr lang="en-US" sz="2200" b="1" dirty="0" smtClean="0"/>
              <a:t>Peter Van </a:t>
            </a:r>
            <a:r>
              <a:rPr lang="en-US" sz="2200" b="1" dirty="0" err="1" smtClean="0"/>
              <a:t>Pels</a:t>
            </a:r>
            <a:endParaRPr lang="en-US" sz="2200" b="1" dirty="0" smtClean="0"/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000" dirty="0" smtClean="0"/>
              <a:t>Only son of Hermann and </a:t>
            </a:r>
            <a:r>
              <a:rPr lang="en-US" sz="2000" dirty="0" err="1" smtClean="0"/>
              <a:t>Auguste</a:t>
            </a:r>
            <a:endParaRPr lang="en-US" sz="2000" dirty="0" smtClean="0"/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000" dirty="0" smtClean="0"/>
              <a:t>Sixteen years old when family went into hiding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000" dirty="0" smtClean="0"/>
              <a:t>In the annex, he was known to be reserved, serious, and studious.</a:t>
            </a:r>
          </a:p>
          <a:p>
            <a:pPr>
              <a:buClr>
                <a:schemeClr val="accent1"/>
              </a:buClr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85057" y="6461898"/>
            <a:ext cx="11263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</a:t>
            </a:r>
            <a:r>
              <a:rPr lang="en-US" dirty="0" err="1" smtClean="0">
                <a:solidFill>
                  <a:schemeClr val="bg1"/>
                </a:solidFill>
              </a:rPr>
              <a:t>Auguste</a:t>
            </a:r>
            <a:r>
              <a:rPr lang="en-US" dirty="0" smtClean="0">
                <a:solidFill>
                  <a:schemeClr val="bg1"/>
                </a:solidFill>
              </a:rPr>
              <a:t> Van </a:t>
            </a:r>
            <a:r>
              <a:rPr lang="en-US" dirty="0" err="1" smtClean="0">
                <a:solidFill>
                  <a:schemeClr val="bg1"/>
                </a:solidFill>
              </a:rPr>
              <a:t>Pels</a:t>
            </a:r>
            <a:r>
              <a:rPr lang="en-US" dirty="0" smtClean="0">
                <a:solidFill>
                  <a:schemeClr val="bg1"/>
                </a:solidFill>
              </a:rPr>
              <a:t> delayed the family’s evacuation because she was so attached to her home and her personal things.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57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714" y="308374"/>
            <a:ext cx="10567851" cy="1450757"/>
          </a:xfrm>
        </p:spPr>
        <p:txBody>
          <a:bodyPr/>
          <a:lstStyle/>
          <a:p>
            <a:r>
              <a:rPr lang="en-US" b="1" dirty="0" smtClean="0"/>
              <a:t>Members of the Annex-</a:t>
            </a:r>
            <a:r>
              <a:rPr lang="en-US" sz="3600" b="1" dirty="0" smtClean="0"/>
              <a:t> Fritz </a:t>
            </a:r>
            <a:r>
              <a:rPr lang="en-US" sz="3600" b="1" dirty="0" err="1" smtClean="0"/>
              <a:t>Pfeffer</a:t>
            </a:r>
            <a:r>
              <a:rPr lang="en-US" sz="3600" b="1" dirty="0"/>
              <a:t> </a:t>
            </a:r>
            <a:r>
              <a:rPr lang="en-US" sz="3600" b="1" dirty="0" smtClean="0"/>
              <a:t>(Mr. </a:t>
            </a:r>
            <a:r>
              <a:rPr lang="en-US" sz="3600" b="1" dirty="0" err="1" smtClean="0"/>
              <a:t>Dussel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06" y="2055813"/>
            <a:ext cx="2973387" cy="297338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5310" y="3238500"/>
            <a:ext cx="3092874" cy="2933700"/>
          </a:xfrm>
        </p:spPr>
      </p:pic>
      <p:sp>
        <p:nvSpPr>
          <p:cNvPr id="7" name="TextBox 6"/>
          <p:cNvSpPr txBox="1"/>
          <p:nvPr/>
        </p:nvSpPr>
        <p:spPr>
          <a:xfrm>
            <a:off x="5886080" y="2055813"/>
            <a:ext cx="5924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200" dirty="0" smtClean="0"/>
              <a:t>Worked as a dentist in Berlin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/>
              <a:t>Married in 1926 and had a son in 1927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/>
              <a:t>Divorced in 1933 and received custody of his son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/>
              <a:t>Wished to marry Charlotte </a:t>
            </a:r>
            <a:r>
              <a:rPr lang="en-US" sz="2200" dirty="0" err="1" smtClean="0"/>
              <a:t>Kaletta</a:t>
            </a:r>
            <a:r>
              <a:rPr lang="en-US" sz="2200" dirty="0" smtClean="0"/>
              <a:t>, but the Nuremberg Laws prohibited it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/>
              <a:t>Sent his son to England for safety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/>
              <a:t>Forced to go into hiding in 1942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/>
              <a:t>In the annex he was known to keep to himself, write letters to Charlotte, and bicker with Anne.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26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The Help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75" y="2066073"/>
            <a:ext cx="2287563" cy="228756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914" y="2090261"/>
            <a:ext cx="2263375" cy="226337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107" y="2066073"/>
            <a:ext cx="2287563" cy="2287563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487" y="2066073"/>
            <a:ext cx="2287564" cy="22875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3910" y="4682349"/>
            <a:ext cx="2270743" cy="217565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3285" y="1658136"/>
            <a:ext cx="214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Miep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Gies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28670" y="1682978"/>
            <a:ext cx="144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Jan </a:t>
            </a:r>
            <a:r>
              <a:rPr lang="en-US" sz="2400" b="1" dirty="0" err="1" smtClean="0"/>
              <a:t>Gies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29488" y="6422319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Victor </a:t>
            </a:r>
            <a:r>
              <a:rPr lang="en-US" sz="2400" b="1" dirty="0" err="1" smtClean="0"/>
              <a:t>Kugler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739122" y="1658136"/>
            <a:ext cx="2133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 </a:t>
            </a:r>
            <a:r>
              <a:rPr lang="en-US" sz="2400" b="1" dirty="0" err="1" smtClean="0"/>
              <a:t>Kleiman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903488" y="1682978"/>
            <a:ext cx="18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Bep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Voskuijl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644038" y="4267883"/>
            <a:ext cx="6400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Ways they helped:</a:t>
            </a:r>
          </a:p>
          <a:p>
            <a:pPr marL="342900" indent="-342900" algn="ctr">
              <a:buClr>
                <a:schemeClr val="accent1"/>
              </a:buClr>
              <a:buAutoNum type="arabicPeriod"/>
            </a:pPr>
            <a:r>
              <a:rPr lang="en-US" sz="2200" dirty="0" smtClean="0"/>
              <a:t>Kept the business running</a:t>
            </a:r>
          </a:p>
          <a:p>
            <a:pPr marL="342900" indent="-342900" algn="ctr">
              <a:buClr>
                <a:schemeClr val="accent1"/>
              </a:buClr>
              <a:buAutoNum type="arabicPeriod"/>
            </a:pPr>
            <a:r>
              <a:rPr lang="en-US" sz="2200" dirty="0" smtClean="0"/>
              <a:t>Brought food</a:t>
            </a:r>
          </a:p>
          <a:p>
            <a:pPr marL="342900" indent="-342900" algn="ctr">
              <a:buClr>
                <a:schemeClr val="accent1"/>
              </a:buClr>
              <a:buAutoNum type="arabicPeriod"/>
            </a:pPr>
            <a:r>
              <a:rPr lang="en-US" sz="2200" dirty="0" smtClean="0"/>
              <a:t>Delivered clothing</a:t>
            </a:r>
          </a:p>
          <a:p>
            <a:pPr marL="342900" indent="-342900" algn="ctr">
              <a:buClr>
                <a:schemeClr val="accent1"/>
              </a:buClr>
              <a:buAutoNum type="arabicPeriod"/>
            </a:pPr>
            <a:r>
              <a:rPr lang="en-US" sz="2200" dirty="0" smtClean="0"/>
              <a:t>Kept the families up to date on news</a:t>
            </a:r>
          </a:p>
          <a:p>
            <a:pPr marL="342900" indent="-342900" algn="ctr">
              <a:buClr>
                <a:schemeClr val="accent1"/>
              </a:buClr>
              <a:buAutoNum type="arabicPeriod"/>
            </a:pPr>
            <a:r>
              <a:rPr lang="en-US" sz="2200" dirty="0" smtClean="0"/>
              <a:t>Provided moral support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6922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Help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773" y="1737360"/>
            <a:ext cx="7276652" cy="4445076"/>
          </a:xfrm>
        </p:spPr>
        <p:txBody>
          <a:bodyPr>
            <a:normAutofit fontScale="47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lang="en-US" sz="4600" b="1" dirty="0" smtClean="0">
                <a:solidFill>
                  <a:schemeClr val="tx1"/>
                </a:solidFill>
              </a:rPr>
              <a:t>Jan </a:t>
            </a:r>
            <a:r>
              <a:rPr lang="en-US" sz="4600" b="1" dirty="0" err="1" smtClean="0">
                <a:solidFill>
                  <a:schemeClr val="tx1"/>
                </a:solidFill>
              </a:rPr>
              <a:t>Gies</a:t>
            </a:r>
            <a:endParaRPr lang="en-US" sz="46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</a:rPr>
              <a:t>The husband of </a:t>
            </a:r>
            <a:r>
              <a:rPr lang="en-US" sz="4200" dirty="0" err="1" smtClean="0">
                <a:solidFill>
                  <a:schemeClr val="tx1"/>
                </a:solidFill>
              </a:rPr>
              <a:t>Miep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Gies</a:t>
            </a:r>
            <a:endParaRPr lang="en-US" sz="4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</a:rPr>
              <a:t>Arranged food and clothing vouchers for the families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lang="en-US" sz="4600" b="1" dirty="0" smtClean="0">
                <a:solidFill>
                  <a:schemeClr val="tx1"/>
                </a:solidFill>
              </a:rPr>
              <a:t>Jo </a:t>
            </a:r>
            <a:r>
              <a:rPr lang="en-US" sz="4600" b="1" dirty="0" err="1" smtClean="0">
                <a:solidFill>
                  <a:schemeClr val="tx1"/>
                </a:solidFill>
              </a:rPr>
              <a:t>Kleiman</a:t>
            </a:r>
            <a:endParaRPr lang="en-US" sz="46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</a:rPr>
              <a:t>Worked as the accountant for Mr. Frank’s company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</a:rPr>
              <a:t>Fond and close with Mr. Frank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</a:rPr>
              <a:t>Suffered from stress induced stomach ulcers most of the time the families were in hiding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None/>
              <a:tabLst/>
              <a:defRPr/>
            </a:pPr>
            <a:r>
              <a:rPr lang="en-US" sz="4600" b="1" dirty="0" err="1" smtClean="0">
                <a:solidFill>
                  <a:schemeClr val="tx1"/>
                </a:solidFill>
              </a:rPr>
              <a:t>Bep</a:t>
            </a:r>
            <a:r>
              <a:rPr lang="en-US" sz="4600" b="1" dirty="0" smtClean="0">
                <a:solidFill>
                  <a:schemeClr val="tx1"/>
                </a:solidFill>
              </a:rPr>
              <a:t> </a:t>
            </a:r>
            <a:r>
              <a:rPr lang="en-US" sz="4600" b="1" dirty="0" err="1" smtClean="0">
                <a:solidFill>
                  <a:schemeClr val="tx1"/>
                </a:solidFill>
              </a:rPr>
              <a:t>Voskuijl</a:t>
            </a:r>
            <a:endParaRPr lang="en-US" sz="4600" b="1" dirty="0" smtClean="0">
              <a:solidFill>
                <a:schemeClr val="tx1"/>
              </a:solidFill>
            </a:endParaRPr>
          </a:p>
          <a:p>
            <a:pPr marR="0" lvl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200" dirty="0" smtClean="0">
                <a:solidFill>
                  <a:schemeClr val="tx1"/>
                </a:solidFill>
              </a:rPr>
              <a:t>Worked as a typist for Mr. Frank’s company</a:t>
            </a:r>
          </a:p>
          <a:p>
            <a:pPr marR="0" lvl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200" dirty="0" smtClean="0">
                <a:solidFill>
                  <a:schemeClr val="tx1"/>
                </a:solidFill>
              </a:rPr>
              <a:t>Brought her father to work in the company as well</a:t>
            </a:r>
          </a:p>
          <a:p>
            <a:pPr marR="0" lvl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200" dirty="0" smtClean="0">
                <a:solidFill>
                  <a:schemeClr val="tx1"/>
                </a:solidFill>
              </a:rPr>
              <a:t>Supplied the annex with milk and curriculum supplies for schooling</a:t>
            </a:r>
          </a:p>
          <a:p>
            <a:pPr marR="0" lvl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200" dirty="0" smtClean="0">
                <a:solidFill>
                  <a:schemeClr val="tx1"/>
                </a:solidFill>
              </a:rPr>
              <a:t>Close with Anne</a:t>
            </a:r>
            <a:endParaRPr lang="en-US" sz="42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25" y="3645279"/>
            <a:ext cx="2093686" cy="209368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780" y="1288022"/>
            <a:ext cx="1972976" cy="1972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741" y="2505923"/>
            <a:ext cx="2278712" cy="227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79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Help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182" y="1845733"/>
            <a:ext cx="7090681" cy="4612006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Miep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Gies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Worked as Mr. Frank’s secretary</a:t>
            </a:r>
          </a:p>
          <a:p>
            <a:pPr>
              <a:buFont typeface="Arial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C</a:t>
            </a:r>
            <a:r>
              <a:rPr lang="en-US" sz="2300" dirty="0" smtClean="0">
                <a:solidFill>
                  <a:schemeClr val="tx1"/>
                </a:solidFill>
              </a:rPr>
              <a:t>lose with the whole Frank family</a:t>
            </a:r>
          </a:p>
          <a:p>
            <a:pPr>
              <a:buFont typeface="Arial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Frequent visitor to the annex </a:t>
            </a:r>
          </a:p>
          <a:p>
            <a:pPr>
              <a:buFont typeface="Arial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Brought food, news, and boosted morale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Victor </a:t>
            </a:r>
            <a:r>
              <a:rPr lang="en-US" sz="2800" b="1" dirty="0" err="1" smtClean="0">
                <a:solidFill>
                  <a:schemeClr val="tx1"/>
                </a:solidFill>
              </a:rPr>
              <a:t>Kugler</a:t>
            </a:r>
            <a:r>
              <a:rPr lang="en-US" sz="2800" b="1" dirty="0" smtClean="0">
                <a:solidFill>
                  <a:schemeClr val="tx1"/>
                </a:solidFill>
              </a:rPr>
              <a:t> (Mr. </a:t>
            </a:r>
            <a:r>
              <a:rPr lang="en-US" sz="2800" b="1" dirty="0" err="1" smtClean="0">
                <a:solidFill>
                  <a:schemeClr val="tx1"/>
                </a:solidFill>
              </a:rPr>
              <a:t>Krahler</a:t>
            </a:r>
            <a:r>
              <a:rPr lang="en-US" sz="2800" b="1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Took over as the owner of Mr. Frank’s business to keep it running once The Nuremberg Laws were in place</a:t>
            </a:r>
          </a:p>
          <a:p>
            <a:pPr>
              <a:buFont typeface="Arial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Supplied the annex with everything they needed, including money from the company </a:t>
            </a:r>
          </a:p>
          <a:p>
            <a:pPr>
              <a:buFont typeface="Arial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Visited the annex every day</a:t>
            </a:r>
          </a:p>
          <a:p>
            <a:pPr>
              <a:buFont typeface="Arial" charset="0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Brought newspapers, magazines, money, and helped keep spirits high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863" y="1841923"/>
            <a:ext cx="3057623" cy="3057623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427" y="3470698"/>
            <a:ext cx="2987041" cy="2987041"/>
          </a:xfrm>
        </p:spPr>
      </p:pic>
    </p:spTree>
    <p:extLst>
      <p:ext uri="{BB962C8B-B14F-4D97-AF65-F5344CB8AC3E}">
        <p14:creationId xmlns:p14="http://schemas.microsoft.com/office/powerpoint/2010/main" val="14712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Want more information?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these websites to learn more!!</a:t>
            </a:r>
          </a:p>
          <a:p>
            <a:r>
              <a:rPr lang="en-US" dirty="0" smtClean="0">
                <a:hlinkClick r:id="rId2"/>
              </a:rPr>
              <a:t>www.annefrank.org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 GREAT TOOL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www.biography.com/people/anne-frank-9300892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GREAT INTRO VIDEO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www.annefrankguide.net/en-CA/bronnenbank.asp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 QUICK INFO ON EVERYONE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691</Words>
  <Application>Microsoft Office PowerPoint</Application>
  <PresentationFormat>Custom</PresentationFormat>
  <Paragraphs>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</vt:lpstr>
      <vt:lpstr>Cast Members</vt:lpstr>
      <vt:lpstr>Members of the Annex-The Frank Family </vt:lpstr>
      <vt:lpstr>Members of the Annex- The Frank Family </vt:lpstr>
      <vt:lpstr>Members of the Annex- The Van Pels </vt:lpstr>
      <vt:lpstr>Members of the Annex- Fritz Pfeffer (Mr. Dussel)</vt:lpstr>
      <vt:lpstr>The Help</vt:lpstr>
      <vt:lpstr>The Help</vt:lpstr>
      <vt:lpstr>The Help</vt:lpstr>
      <vt:lpstr>Want more information?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 of the Annex</dc:title>
  <dc:creator>Lauren Poe</dc:creator>
  <cp:lastModifiedBy>Melanie</cp:lastModifiedBy>
  <cp:revision>42</cp:revision>
  <dcterms:created xsi:type="dcterms:W3CDTF">2017-08-22T23:27:32Z</dcterms:created>
  <dcterms:modified xsi:type="dcterms:W3CDTF">2017-08-25T17:12:53Z</dcterms:modified>
</cp:coreProperties>
</file>